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59" r:id="rId4"/>
    <p:sldId id="260" r:id="rId5"/>
    <p:sldId id="265" r:id="rId6"/>
    <p:sldId id="263" r:id="rId7"/>
    <p:sldId id="266" r:id="rId8"/>
    <p:sldId id="264" r:id="rId9"/>
    <p:sldId id="289" r:id="rId10"/>
    <p:sldId id="290" r:id="rId11"/>
    <p:sldId id="268" r:id="rId12"/>
    <p:sldId id="291" r:id="rId13"/>
    <p:sldId id="269" r:id="rId14"/>
    <p:sldId id="275" r:id="rId15"/>
    <p:sldId id="272" r:id="rId16"/>
    <p:sldId id="276" r:id="rId17"/>
    <p:sldId id="277" r:id="rId18"/>
    <p:sldId id="278" r:id="rId19"/>
    <p:sldId id="279" r:id="rId20"/>
    <p:sldId id="284" r:id="rId21"/>
    <p:sldId id="285" r:id="rId22"/>
    <p:sldId id="286" r:id="rId23"/>
    <p:sldId id="281" r:id="rId24"/>
    <p:sldId id="28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63"/>
    <p:restoredTop sz="85238"/>
  </p:normalViewPr>
  <p:slideViewPr>
    <p:cSldViewPr snapToGrid="0" snapToObjects="1">
      <p:cViewPr>
        <p:scale>
          <a:sx n="155" d="100"/>
          <a:sy n="155" d="100"/>
        </p:scale>
        <p:origin x="20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1DD3B-1168-F24B-854D-172A5B00842D}" type="datetimeFigureOut">
              <a:rPr lang="en-US" smtClean="0"/>
              <a:t>9/28/20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5DD53D-272D-BA49-9687-F6BEFB6FF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4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DD53D-272D-BA49-9687-F6BEFB6FFD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395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DD53D-272D-BA49-9687-F6BEFB6FFD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73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B002B-0DBE-B349-87F3-2677646E5F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7608C-5C70-664E-8CD3-58130D0BDE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2B617-52DA-5746-9BB0-61C556CCA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796F1-1295-2D4C-80D1-C6640B4C0045}" type="datetimeFigureOut">
              <a:rPr lang="en-US" smtClean="0"/>
              <a:t>9/26/20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000E1-5F9B-4245-ACB9-E9F3E4263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BFDF9-8005-8E43-9334-F95C01A76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D744-2F78-6242-B78D-C2306F13F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175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9525E-EC1D-C84C-8129-D99140782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F63A16-9D6B-5349-8C62-CC0B59BC53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20452-E432-5243-9066-DE3D9CAE3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796F1-1295-2D4C-80D1-C6640B4C0045}" type="datetimeFigureOut">
              <a:rPr lang="en-US" smtClean="0"/>
              <a:t>9/26/20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F2D3C-BFA0-D54F-AACE-3F5F39EBD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D3C1A-9A0F-8746-B817-50586A9A0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D744-2F78-6242-B78D-C2306F13F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86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9E7A3D-2E89-BC40-A652-148F393B4F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F570EC-2BFA-8F4E-8F46-7D1A5878BB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95813-408D-2A4B-B40D-A42EDC7C9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796F1-1295-2D4C-80D1-C6640B4C0045}" type="datetimeFigureOut">
              <a:rPr lang="en-US" smtClean="0"/>
              <a:t>9/26/20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52CAE-D13B-C44C-ABA6-5B8C5BE10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FA0A2-40C0-444B-B328-E402007EA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D744-2F78-6242-B78D-C2306F13F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957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24E9-69D9-894F-A306-45C0876F7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92878-03DA-B540-BE76-6DB51684D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6BFBB-642C-4B49-826D-5E226CDF9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796F1-1295-2D4C-80D1-C6640B4C0045}" type="datetimeFigureOut">
              <a:rPr lang="en-US" smtClean="0"/>
              <a:t>9/26/20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74724-7229-F748-90D6-21A7FD58F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38320-7DC9-6845-8CCA-528C73E05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D744-2F78-6242-B78D-C2306F13F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6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7336F-C596-3A45-AC22-E627AB53F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7518F-7790-944F-9577-DD919F1988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09587-4B16-A048-B15B-0A5E780EA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796F1-1295-2D4C-80D1-C6640B4C0045}" type="datetimeFigureOut">
              <a:rPr lang="en-US" smtClean="0"/>
              <a:t>9/26/20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50D46-5132-CF4E-85B4-EB2F6E2AD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14318-6F71-2E46-86DC-3F451546D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D744-2F78-6242-B78D-C2306F13F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040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6F099-60BF-AC4B-9D9F-0496D7CE3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8EBFC-8395-3D45-A949-305031BA18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A0F772-2644-C349-B748-25D7679E11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B42C74-3B92-D64E-AC34-44C7E7A46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796F1-1295-2D4C-80D1-C6640B4C0045}" type="datetimeFigureOut">
              <a:rPr lang="en-US" smtClean="0"/>
              <a:t>9/26/20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B6AA03-FDD9-334E-9468-06D44AF6F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632C4-E0BE-3D45-BE0C-4CED2DD8B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D744-2F78-6242-B78D-C2306F13F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62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DD1CB-5729-A645-849D-EB2AF0FCC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2FC80D-AC43-8242-8BD1-039EFFE01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97EFEB-F85E-6A47-8EA0-E847179AA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34BEEB-7F9D-3F40-AA7F-E917450E99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1CACA4-4A3A-C74D-A2B4-1C545103DF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699181-1BE3-3747-92E4-525E627D2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796F1-1295-2D4C-80D1-C6640B4C0045}" type="datetimeFigureOut">
              <a:rPr lang="en-US" smtClean="0"/>
              <a:t>9/26/20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569CB7-6217-2E41-87A9-4F9DB4132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1A3971-B33D-1E46-918C-EDBEA1CB5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D744-2F78-6242-B78D-C2306F13F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60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5C16C-B8C8-2C42-B79C-17FEDE635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CB2DEA-DF3F-EA4B-AFC0-0A1C2EFF6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796F1-1295-2D4C-80D1-C6640B4C0045}" type="datetimeFigureOut">
              <a:rPr lang="en-US" smtClean="0"/>
              <a:t>9/26/20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E26E5B-0355-704F-ABAE-F6EA396FE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9F8AB4-9B5D-2943-B7B5-AB8E44B88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D744-2F78-6242-B78D-C2306F13F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142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C49627-B3D3-0A45-BF19-42F346B70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796F1-1295-2D4C-80D1-C6640B4C0045}" type="datetimeFigureOut">
              <a:rPr lang="en-US" smtClean="0"/>
              <a:t>9/26/20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6B6BF7-A029-2B47-A7EE-EEC68FCF7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1E152-8FF0-1742-9A3D-B55904BF2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D744-2F78-6242-B78D-C2306F13F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44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B42AE-BD47-884C-A27B-C5B4A6B20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50995-1688-0345-8E12-B54C821BC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D694E6-28C8-B841-9E5E-2E5E131A6B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FB6C0A-8AB2-394E-8CDD-C52F7718D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796F1-1295-2D4C-80D1-C6640B4C0045}" type="datetimeFigureOut">
              <a:rPr lang="en-US" smtClean="0"/>
              <a:t>9/26/20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FE2FB3-95C0-E54B-B449-BCB841F3B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3DC9FB-E064-1D40-AD0F-E9216029C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D744-2F78-6242-B78D-C2306F13F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035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6AC26-7855-6948-BE96-765F6E889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031585-D223-4042-987D-33BDB35A10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CA3A3D-858F-A140-85EC-C3FD4BB2D3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DED316-32F4-904D-8E97-992D54840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796F1-1295-2D4C-80D1-C6640B4C0045}" type="datetimeFigureOut">
              <a:rPr lang="en-US" smtClean="0"/>
              <a:t>9/26/20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FD151E-09BA-8F4E-A4AF-2CD8A207E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40DAE7-EB08-664F-BE20-99851BB6D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D744-2F78-6242-B78D-C2306F13F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23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94E282-EE9C-BA43-8001-E5C2051F6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C856A3-01DA-0547-8047-0F3B118CB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A5597-05F3-A946-B914-57C15580BC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796F1-1295-2D4C-80D1-C6640B4C0045}" type="datetimeFigureOut">
              <a:rPr lang="en-US" smtClean="0"/>
              <a:t>9/26/20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E3CEA-55F5-CA4B-96B3-DCDDAB2D4B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F8031-67EE-0B4A-9CB5-12DEE9DD32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7D744-2F78-6242-B78D-C2306F13F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72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2ACF7-4EE7-0649-A951-4F72F74477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The basics of analyzing </a:t>
            </a:r>
            <a:br>
              <a:rPr lang="en-US" sz="4400" dirty="0"/>
            </a:br>
            <a:r>
              <a:rPr lang="en-US" sz="4400" dirty="0"/>
              <a:t>nanopore sequencing data:</a:t>
            </a:r>
            <a:br>
              <a:rPr lang="en-US" sz="4400" dirty="0"/>
            </a:br>
            <a:r>
              <a:rPr lang="en-US" sz="4400" dirty="0">
                <a:solidFill>
                  <a:srgbClr val="00B050"/>
                </a:solidFill>
              </a:rPr>
              <a:t>extracting quality scores from .</a:t>
            </a:r>
            <a:r>
              <a:rPr lang="en-US" sz="4400" dirty="0" err="1">
                <a:solidFill>
                  <a:srgbClr val="00B050"/>
                </a:solidFill>
              </a:rPr>
              <a:t>fastq</a:t>
            </a:r>
            <a:r>
              <a:rPr lang="en-US" sz="4400" dirty="0">
                <a:solidFill>
                  <a:srgbClr val="00B050"/>
                </a:solidFill>
              </a:rPr>
              <a:t> files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1E90A1-6178-7240-919C-9FA895707D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Jason A. Hendry, 2020/07/25</a:t>
            </a:r>
          </a:p>
        </p:txBody>
      </p:sp>
    </p:spTree>
    <p:extLst>
      <p:ext uri="{BB962C8B-B14F-4D97-AF65-F5344CB8AC3E}">
        <p14:creationId xmlns:p14="http://schemas.microsoft.com/office/powerpoint/2010/main" val="2465983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9349-F0FA-1843-B21E-F1198BC5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0961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>
            <a:normAutofit fontScale="90000"/>
          </a:bodyPr>
          <a:lstStyle/>
          <a:p>
            <a:r>
              <a:rPr lang="en-US" sz="4000" dirty="0"/>
              <a:t>The .</a:t>
            </a:r>
            <a:r>
              <a:rPr lang="en-US" sz="4000" dirty="0" err="1"/>
              <a:t>fastq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Error probabilities are encoded by one character</a:t>
            </a:r>
            <a:endParaRPr lang="en-US" sz="31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706E9C-5594-104E-9D70-9A0BE8D1B6A3}"/>
              </a:ext>
            </a:extLst>
          </p:cNvPr>
          <p:cNvSpPr txBox="1"/>
          <p:nvPr/>
        </p:nvSpPr>
        <p:spPr>
          <a:xfrm>
            <a:off x="538479" y="1166815"/>
            <a:ext cx="7147782" cy="3696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C00000"/>
                </a:solidFill>
                <a:latin typeface="Andale Mono" panose="020B0509000000000004" pitchFamily="49" charset="0"/>
              </a:rPr>
              <a:t>@read001-2020-09-25-15:33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Andale Mono" panose="020B0509000000000004" pitchFamily="49" charset="0"/>
              </a:rPr>
              <a:t>ATCGTCGCGTTGCTCCGATAGT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accent4">
                    <a:lumMod val="75000"/>
                  </a:schemeClr>
                </a:solidFill>
                <a:latin typeface="Andale Mono" panose="020B0509000000000004" pitchFamily="49" charset="0"/>
              </a:rPr>
              <a:t>+</a:t>
            </a:r>
          </a:p>
          <a:p>
            <a:pPr>
              <a:lnSpc>
                <a:spcPct val="150000"/>
              </a:lnSpc>
            </a:pPr>
            <a:r>
              <a:rPr lang="en-GB" sz="3200" dirty="0">
                <a:solidFill>
                  <a:schemeClr val="accent5">
                    <a:lumMod val="75000"/>
                  </a:schemeClr>
                </a:solidFill>
                <a:latin typeface="Andale Mono" panose="020B0509000000000004" pitchFamily="49" charset="0"/>
              </a:rPr>
              <a:t>)('")&amp;+)13;7:&lt;&gt;.&amp;+)-00</a:t>
            </a:r>
          </a:p>
          <a:p>
            <a:pPr>
              <a:lnSpc>
                <a:spcPct val="150000"/>
              </a:lnSpc>
            </a:pPr>
            <a:endParaRPr lang="en-US" sz="3200" dirty="0">
              <a:latin typeface="Andale Mono" panose="020B05090000000000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AD4B19-9BC6-684A-B6A8-3A5897782CDD}"/>
              </a:ext>
            </a:extLst>
          </p:cNvPr>
          <p:cNvCxnSpPr/>
          <p:nvPr/>
        </p:nvCxnSpPr>
        <p:spPr>
          <a:xfrm>
            <a:off x="5883965" y="2610678"/>
            <a:ext cx="0" cy="954157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6CFEA08-A0C6-1B44-9521-E45D220DC69D}"/>
              </a:ext>
            </a:extLst>
          </p:cNvPr>
          <p:cNvSpPr txBox="1"/>
          <p:nvPr/>
        </p:nvSpPr>
        <p:spPr>
          <a:xfrm>
            <a:off x="6375907" y="3539644"/>
            <a:ext cx="3564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Encodes probability that nucleotide is </a:t>
            </a:r>
            <a:r>
              <a:rPr lang="en-US" sz="2000" b="1" dirty="0">
                <a:solidFill>
                  <a:srgbClr val="FF0000"/>
                </a:solidFill>
                <a:latin typeface="Helvetica" pitchFamily="2" charset="0"/>
              </a:rPr>
              <a:t>wrong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348F6-2BE8-D244-B22B-0DC36BA948DC}"/>
              </a:ext>
            </a:extLst>
          </p:cNvPr>
          <p:cNvSpPr txBox="1"/>
          <p:nvPr/>
        </p:nvSpPr>
        <p:spPr>
          <a:xfrm>
            <a:off x="556592" y="4299811"/>
            <a:ext cx="5209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These symbols represent error probabilities</a:t>
            </a:r>
            <a:endParaRPr lang="en-US" sz="2000" b="1" dirty="0">
              <a:solidFill>
                <a:srgbClr val="FF0000"/>
              </a:solidFill>
              <a:latin typeface="Helvetic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F99DD0-4402-D24A-A21F-7D660F2B532B}"/>
              </a:ext>
            </a:extLst>
          </p:cNvPr>
          <p:cNvSpPr txBox="1"/>
          <p:nvPr/>
        </p:nvSpPr>
        <p:spPr>
          <a:xfrm>
            <a:off x="538479" y="4922001"/>
            <a:ext cx="9190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Each nucleotides error probability </a:t>
            </a:r>
            <a:r>
              <a:rPr lang="en-US" sz="2000" dirty="0">
                <a:solidFill>
                  <a:srgbClr val="00B050"/>
                </a:solidFill>
                <a:latin typeface="Helvetica" pitchFamily="2" charset="0"/>
              </a:rPr>
              <a:t>represented by one character / symbol</a:t>
            </a:r>
            <a:endParaRPr lang="en-US" sz="2000" b="1" dirty="0">
              <a:solidFill>
                <a:srgbClr val="00B050"/>
              </a:solidFill>
              <a:latin typeface="Helvetic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904E08-E75D-874E-A615-9B8192A8AD0F}"/>
              </a:ext>
            </a:extLst>
          </p:cNvPr>
          <p:cNvSpPr txBox="1"/>
          <p:nvPr/>
        </p:nvSpPr>
        <p:spPr>
          <a:xfrm>
            <a:off x="556592" y="5537554"/>
            <a:ext cx="7781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Helvetica" pitchFamily="2" charset="0"/>
              </a:rPr>
              <a:t>How</a:t>
            </a:r>
            <a:r>
              <a:rPr lang="en-US" sz="2000" dirty="0">
                <a:latin typeface="Helvetica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06588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9349-F0FA-1843-B21E-F1198BC5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0961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>
            <a:normAutofit fontScale="90000"/>
          </a:bodyPr>
          <a:lstStyle/>
          <a:p>
            <a:r>
              <a:rPr lang="en-US" sz="4000" dirty="0"/>
              <a:t>The .</a:t>
            </a:r>
            <a:r>
              <a:rPr lang="en-US" sz="4000" dirty="0" err="1"/>
              <a:t>fastq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Error probabilities are encoded by one character</a:t>
            </a:r>
            <a:endParaRPr lang="en-US" sz="31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706E9C-5594-104E-9D70-9A0BE8D1B6A3}"/>
              </a:ext>
            </a:extLst>
          </p:cNvPr>
          <p:cNvSpPr txBox="1"/>
          <p:nvPr/>
        </p:nvSpPr>
        <p:spPr>
          <a:xfrm>
            <a:off x="1078347" y="1117156"/>
            <a:ext cx="1634877" cy="90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Andale Mono" panose="020B0509000000000004" pitchFamily="49" charset="0"/>
              </a:rPr>
              <a:t>ATTC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59A626-04A3-7942-8F18-9EFC2E1209D5}"/>
              </a:ext>
            </a:extLst>
          </p:cNvPr>
          <p:cNvSpPr/>
          <p:nvPr/>
        </p:nvSpPr>
        <p:spPr>
          <a:xfrm>
            <a:off x="1121575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176387-C00D-D245-BC0F-0EAD7F938999}"/>
              </a:ext>
            </a:extLst>
          </p:cNvPr>
          <p:cNvSpPr/>
          <p:nvPr/>
        </p:nvSpPr>
        <p:spPr>
          <a:xfrm>
            <a:off x="1470991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46BF6E-42E5-6445-A5C2-6565D387A479}"/>
              </a:ext>
            </a:extLst>
          </p:cNvPr>
          <p:cNvSpPr/>
          <p:nvPr/>
        </p:nvSpPr>
        <p:spPr>
          <a:xfrm>
            <a:off x="1820407" y="1958291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75D581-BE5E-FD4A-9EF4-837672A75B59}"/>
              </a:ext>
            </a:extLst>
          </p:cNvPr>
          <p:cNvSpPr/>
          <p:nvPr/>
        </p:nvSpPr>
        <p:spPr>
          <a:xfrm>
            <a:off x="2169823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A43890-C88A-3345-B6C2-82550411734D}"/>
              </a:ext>
            </a:extLst>
          </p:cNvPr>
          <p:cNvSpPr txBox="1"/>
          <p:nvPr/>
        </p:nvSpPr>
        <p:spPr>
          <a:xfrm>
            <a:off x="3089144" y="1225918"/>
            <a:ext cx="8059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The error probability is the probability that the nucleotide is wrong.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A689B5-8C95-CE44-84FC-170630F27B3B}"/>
              </a:ext>
            </a:extLst>
          </p:cNvPr>
          <p:cNvSpPr txBox="1"/>
          <p:nvPr/>
        </p:nvSpPr>
        <p:spPr>
          <a:xfrm>
            <a:off x="649797" y="3242167"/>
            <a:ext cx="1965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0.05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CE11D7-F692-1743-B797-DFBE3EFD5C12}"/>
              </a:ext>
            </a:extLst>
          </p:cNvPr>
          <p:cNvCxnSpPr>
            <a:cxnSpLocks/>
          </p:cNvCxnSpPr>
          <p:nvPr/>
        </p:nvCxnSpPr>
        <p:spPr>
          <a:xfrm flipH="1" flipV="1">
            <a:off x="1283031" y="2417768"/>
            <a:ext cx="16265" cy="8787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B6B57A9-C445-5941-A6C9-21BCEAF6E01A}"/>
              </a:ext>
            </a:extLst>
          </p:cNvPr>
          <p:cNvSpPr txBox="1"/>
          <p:nvPr/>
        </p:nvSpPr>
        <p:spPr>
          <a:xfrm>
            <a:off x="3089143" y="1906509"/>
            <a:ext cx="4201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Probabilities are between 0 and 1.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204AF8-4D53-8445-AE49-3AD4AE302E1D}"/>
              </a:ext>
            </a:extLst>
          </p:cNvPr>
          <p:cNvSpPr txBox="1"/>
          <p:nvPr/>
        </p:nvSpPr>
        <p:spPr>
          <a:xfrm>
            <a:off x="3089143" y="3549943"/>
            <a:ext cx="5692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How can we represent them with one character?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383DEC-99A4-AA49-BE6B-9306885656A3}"/>
              </a:ext>
            </a:extLst>
          </p:cNvPr>
          <p:cNvSpPr txBox="1"/>
          <p:nvPr/>
        </p:nvSpPr>
        <p:spPr>
          <a:xfrm>
            <a:off x="3089144" y="2587100"/>
            <a:ext cx="6211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They are also continuous e.g. 0.06328782382738232  is a valid probability.</a:t>
            </a:r>
          </a:p>
        </p:txBody>
      </p:sp>
    </p:spTree>
    <p:extLst>
      <p:ext uri="{BB962C8B-B14F-4D97-AF65-F5344CB8AC3E}">
        <p14:creationId xmlns:p14="http://schemas.microsoft.com/office/powerpoint/2010/main" val="81233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9349-F0FA-1843-B21E-F1198BC5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0961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>
            <a:normAutofit fontScale="90000"/>
          </a:bodyPr>
          <a:lstStyle/>
          <a:p>
            <a:r>
              <a:rPr lang="en-US" sz="4000" dirty="0"/>
              <a:t>The .</a:t>
            </a:r>
            <a:r>
              <a:rPr lang="en-US" sz="4000" dirty="0" err="1"/>
              <a:t>fastq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Error probabilities are encoded by one character</a:t>
            </a:r>
            <a:endParaRPr lang="en-US" sz="31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706E9C-5594-104E-9D70-9A0BE8D1B6A3}"/>
              </a:ext>
            </a:extLst>
          </p:cNvPr>
          <p:cNvSpPr txBox="1"/>
          <p:nvPr/>
        </p:nvSpPr>
        <p:spPr>
          <a:xfrm>
            <a:off x="1078347" y="1117156"/>
            <a:ext cx="1634877" cy="90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Andale Mono" panose="020B0509000000000004" pitchFamily="49" charset="0"/>
              </a:rPr>
              <a:t>ATTC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59A626-04A3-7942-8F18-9EFC2E1209D5}"/>
              </a:ext>
            </a:extLst>
          </p:cNvPr>
          <p:cNvSpPr/>
          <p:nvPr/>
        </p:nvSpPr>
        <p:spPr>
          <a:xfrm>
            <a:off x="1121575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176387-C00D-D245-BC0F-0EAD7F938999}"/>
              </a:ext>
            </a:extLst>
          </p:cNvPr>
          <p:cNvSpPr/>
          <p:nvPr/>
        </p:nvSpPr>
        <p:spPr>
          <a:xfrm>
            <a:off x="1470991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46BF6E-42E5-6445-A5C2-6565D387A479}"/>
              </a:ext>
            </a:extLst>
          </p:cNvPr>
          <p:cNvSpPr/>
          <p:nvPr/>
        </p:nvSpPr>
        <p:spPr>
          <a:xfrm>
            <a:off x="1820407" y="1958291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75D581-BE5E-FD4A-9EF4-837672A75B59}"/>
              </a:ext>
            </a:extLst>
          </p:cNvPr>
          <p:cNvSpPr/>
          <p:nvPr/>
        </p:nvSpPr>
        <p:spPr>
          <a:xfrm>
            <a:off x="2169823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A43890-C88A-3345-B6C2-82550411734D}"/>
              </a:ext>
            </a:extLst>
          </p:cNvPr>
          <p:cNvSpPr txBox="1"/>
          <p:nvPr/>
        </p:nvSpPr>
        <p:spPr>
          <a:xfrm>
            <a:off x="3089144" y="1225918"/>
            <a:ext cx="8059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The error probability is the probability that the nucleotide is wrong.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A689B5-8C95-CE44-84FC-170630F27B3B}"/>
              </a:ext>
            </a:extLst>
          </p:cNvPr>
          <p:cNvSpPr txBox="1"/>
          <p:nvPr/>
        </p:nvSpPr>
        <p:spPr>
          <a:xfrm>
            <a:off x="649797" y="3242167"/>
            <a:ext cx="1965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0.05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CE11D7-F692-1743-B797-DFBE3EFD5C12}"/>
              </a:ext>
            </a:extLst>
          </p:cNvPr>
          <p:cNvCxnSpPr>
            <a:cxnSpLocks/>
          </p:cNvCxnSpPr>
          <p:nvPr/>
        </p:nvCxnSpPr>
        <p:spPr>
          <a:xfrm flipH="1" flipV="1">
            <a:off x="1283031" y="2417768"/>
            <a:ext cx="16265" cy="8787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B6B57A9-C445-5941-A6C9-21BCEAF6E01A}"/>
              </a:ext>
            </a:extLst>
          </p:cNvPr>
          <p:cNvSpPr txBox="1"/>
          <p:nvPr/>
        </p:nvSpPr>
        <p:spPr>
          <a:xfrm>
            <a:off x="3089143" y="1906509"/>
            <a:ext cx="4201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Probabilities are between 0 and 1.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204AF8-4D53-8445-AE49-3AD4AE302E1D}"/>
              </a:ext>
            </a:extLst>
          </p:cNvPr>
          <p:cNvSpPr txBox="1"/>
          <p:nvPr/>
        </p:nvSpPr>
        <p:spPr>
          <a:xfrm>
            <a:off x="3089143" y="3549943"/>
            <a:ext cx="5692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How can we represent them with one character?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383DEC-99A4-AA49-BE6B-9306885656A3}"/>
              </a:ext>
            </a:extLst>
          </p:cNvPr>
          <p:cNvSpPr txBox="1"/>
          <p:nvPr/>
        </p:nvSpPr>
        <p:spPr>
          <a:xfrm>
            <a:off x="3089144" y="2587100"/>
            <a:ext cx="6211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They are also continuous e.g. 0.06328782382738232  is a valid probability.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B3E7C4-0052-2B46-A73C-9FEC00159BFD}"/>
              </a:ext>
            </a:extLst>
          </p:cNvPr>
          <p:cNvSpPr txBox="1"/>
          <p:nvPr/>
        </p:nvSpPr>
        <p:spPr>
          <a:xfrm>
            <a:off x="3089143" y="4338255"/>
            <a:ext cx="5692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Two step solution….</a:t>
            </a:r>
          </a:p>
        </p:txBody>
      </p:sp>
    </p:spTree>
    <p:extLst>
      <p:ext uri="{BB962C8B-B14F-4D97-AF65-F5344CB8AC3E}">
        <p14:creationId xmlns:p14="http://schemas.microsoft.com/office/powerpoint/2010/main" val="369229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9349-F0FA-1843-B21E-F1198BC5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0961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>
            <a:normAutofit fontScale="90000"/>
          </a:bodyPr>
          <a:lstStyle/>
          <a:p>
            <a:r>
              <a:rPr lang="en-US" sz="4000" dirty="0"/>
              <a:t>The .</a:t>
            </a:r>
            <a:r>
              <a:rPr lang="en-US" sz="4000" dirty="0" err="1"/>
              <a:t>fastq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How can we map probabilities to one character?</a:t>
            </a:r>
            <a:endParaRPr lang="en-US" sz="31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706E9C-5594-104E-9D70-9A0BE8D1B6A3}"/>
              </a:ext>
            </a:extLst>
          </p:cNvPr>
          <p:cNvSpPr txBox="1"/>
          <p:nvPr/>
        </p:nvSpPr>
        <p:spPr>
          <a:xfrm>
            <a:off x="1078347" y="1117156"/>
            <a:ext cx="1634877" cy="90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Andale Mono" panose="020B0509000000000004" pitchFamily="49" charset="0"/>
              </a:rPr>
              <a:t>ATTC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59A626-04A3-7942-8F18-9EFC2E1209D5}"/>
              </a:ext>
            </a:extLst>
          </p:cNvPr>
          <p:cNvSpPr/>
          <p:nvPr/>
        </p:nvSpPr>
        <p:spPr>
          <a:xfrm>
            <a:off x="1121575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176387-C00D-D245-BC0F-0EAD7F938999}"/>
              </a:ext>
            </a:extLst>
          </p:cNvPr>
          <p:cNvSpPr/>
          <p:nvPr/>
        </p:nvSpPr>
        <p:spPr>
          <a:xfrm>
            <a:off x="1470991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46BF6E-42E5-6445-A5C2-6565D387A479}"/>
              </a:ext>
            </a:extLst>
          </p:cNvPr>
          <p:cNvSpPr/>
          <p:nvPr/>
        </p:nvSpPr>
        <p:spPr>
          <a:xfrm>
            <a:off x="1820407" y="1958291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75D581-BE5E-FD4A-9EF4-837672A75B59}"/>
              </a:ext>
            </a:extLst>
          </p:cNvPr>
          <p:cNvSpPr/>
          <p:nvPr/>
        </p:nvSpPr>
        <p:spPr>
          <a:xfrm>
            <a:off x="2169823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A689B5-8C95-CE44-84FC-170630F27B3B}"/>
              </a:ext>
            </a:extLst>
          </p:cNvPr>
          <p:cNvSpPr txBox="1"/>
          <p:nvPr/>
        </p:nvSpPr>
        <p:spPr>
          <a:xfrm>
            <a:off x="649797" y="3242167"/>
            <a:ext cx="1965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0.05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CE11D7-F692-1743-B797-DFBE3EFD5C12}"/>
              </a:ext>
            </a:extLst>
          </p:cNvPr>
          <p:cNvCxnSpPr>
            <a:cxnSpLocks/>
          </p:cNvCxnSpPr>
          <p:nvPr/>
        </p:nvCxnSpPr>
        <p:spPr>
          <a:xfrm flipH="1" flipV="1">
            <a:off x="1283031" y="2417768"/>
            <a:ext cx="16265" cy="8787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076C9B-1C0E-A740-AAC9-1C484A66B75D}"/>
                  </a:ext>
                </a:extLst>
              </p:cNvPr>
              <p:cNvSpPr txBox="1"/>
              <p:nvPr/>
            </p:nvSpPr>
            <p:spPr>
              <a:xfrm>
                <a:off x="3089144" y="1891621"/>
                <a:ext cx="303742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−10</m:t>
                      </m:r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076C9B-1C0E-A740-AAC9-1C484A66B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144" y="1891621"/>
                <a:ext cx="3037428" cy="369332"/>
              </a:xfrm>
              <a:prstGeom prst="rect">
                <a:avLst/>
              </a:prstGeom>
              <a:blipFill>
                <a:blip r:embed="rId2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27B3C6B8-63A4-0E4B-958C-B05599188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061" y="1437110"/>
            <a:ext cx="4572000" cy="431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CE1A268-A410-9E4B-830E-E872A9DC6F23}"/>
              </a:ext>
            </a:extLst>
          </p:cNvPr>
          <p:cNvSpPr txBox="1"/>
          <p:nvPr/>
        </p:nvSpPr>
        <p:spPr>
          <a:xfrm>
            <a:off x="3309633" y="1311450"/>
            <a:ext cx="4153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Step 1. Convert to </a:t>
            </a:r>
            <a:r>
              <a:rPr lang="en-US" sz="2000" dirty="0">
                <a:solidFill>
                  <a:srgbClr val="00B050"/>
                </a:solidFill>
                <a:latin typeface="Helvetica" pitchFamily="2" charset="0"/>
              </a:rPr>
              <a:t>quality scores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82A662D-72FF-094C-BC40-248B40B25D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220141"/>
              </p:ext>
            </p:extLst>
          </p:nvPr>
        </p:nvGraphicFramePr>
        <p:xfrm>
          <a:off x="3298669" y="2537657"/>
          <a:ext cx="2618378" cy="18547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9189">
                  <a:extLst>
                    <a:ext uri="{9D8B030D-6E8A-4147-A177-3AD203B41FA5}">
                      <a16:colId xmlns:a16="http://schemas.microsoft.com/office/drawing/2014/main" val="2445563424"/>
                    </a:ext>
                  </a:extLst>
                </a:gridCol>
                <a:gridCol w="1309189">
                  <a:extLst>
                    <a:ext uri="{9D8B030D-6E8A-4147-A177-3AD203B41FA5}">
                      <a16:colId xmlns:a16="http://schemas.microsoft.com/office/drawing/2014/main" val="1476507722"/>
                    </a:ext>
                  </a:extLst>
                </a:gridCol>
              </a:tblGrid>
              <a:tr h="3713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705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996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966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10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091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2087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5E023AC-D372-834C-87F6-A2C1A0512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061" y="1437110"/>
            <a:ext cx="4572000" cy="431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549349-F0FA-1843-B21E-F1198BC5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0961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>
            <a:normAutofit fontScale="90000"/>
          </a:bodyPr>
          <a:lstStyle/>
          <a:p>
            <a:r>
              <a:rPr lang="en-US" sz="4000" dirty="0"/>
              <a:t>The .</a:t>
            </a:r>
            <a:r>
              <a:rPr lang="en-US" sz="4000" dirty="0" err="1"/>
              <a:t>fastq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How can we map probabilities to one character?</a:t>
            </a:r>
            <a:endParaRPr lang="en-US" sz="31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706E9C-5594-104E-9D70-9A0BE8D1B6A3}"/>
              </a:ext>
            </a:extLst>
          </p:cNvPr>
          <p:cNvSpPr txBox="1"/>
          <p:nvPr/>
        </p:nvSpPr>
        <p:spPr>
          <a:xfrm>
            <a:off x="1078347" y="1117156"/>
            <a:ext cx="1634877" cy="90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Andale Mono" panose="020B0509000000000004" pitchFamily="49" charset="0"/>
              </a:rPr>
              <a:t>ATTC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59A626-04A3-7942-8F18-9EFC2E1209D5}"/>
              </a:ext>
            </a:extLst>
          </p:cNvPr>
          <p:cNvSpPr/>
          <p:nvPr/>
        </p:nvSpPr>
        <p:spPr>
          <a:xfrm>
            <a:off x="1121575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176387-C00D-D245-BC0F-0EAD7F938999}"/>
              </a:ext>
            </a:extLst>
          </p:cNvPr>
          <p:cNvSpPr/>
          <p:nvPr/>
        </p:nvSpPr>
        <p:spPr>
          <a:xfrm>
            <a:off x="1470991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46BF6E-42E5-6445-A5C2-6565D387A479}"/>
              </a:ext>
            </a:extLst>
          </p:cNvPr>
          <p:cNvSpPr/>
          <p:nvPr/>
        </p:nvSpPr>
        <p:spPr>
          <a:xfrm>
            <a:off x="1820407" y="1958291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75D581-BE5E-FD4A-9EF4-837672A75B59}"/>
              </a:ext>
            </a:extLst>
          </p:cNvPr>
          <p:cNvSpPr/>
          <p:nvPr/>
        </p:nvSpPr>
        <p:spPr>
          <a:xfrm>
            <a:off x="2169823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CE11D7-F692-1743-B797-DFBE3EFD5C12}"/>
              </a:ext>
            </a:extLst>
          </p:cNvPr>
          <p:cNvCxnSpPr>
            <a:cxnSpLocks/>
          </p:cNvCxnSpPr>
          <p:nvPr/>
        </p:nvCxnSpPr>
        <p:spPr>
          <a:xfrm flipH="1" flipV="1">
            <a:off x="1283031" y="2417768"/>
            <a:ext cx="16265" cy="8787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076C9B-1C0E-A740-AAC9-1C484A66B75D}"/>
                  </a:ext>
                </a:extLst>
              </p:cNvPr>
              <p:cNvSpPr txBox="1"/>
              <p:nvPr/>
            </p:nvSpPr>
            <p:spPr>
              <a:xfrm>
                <a:off x="3089144" y="1891621"/>
                <a:ext cx="303742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−10</m:t>
                      </m:r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076C9B-1C0E-A740-AAC9-1C484A66B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144" y="1891621"/>
                <a:ext cx="3037428" cy="369332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CE1A268-A410-9E4B-830E-E872A9DC6F23}"/>
              </a:ext>
            </a:extLst>
          </p:cNvPr>
          <p:cNvSpPr txBox="1"/>
          <p:nvPr/>
        </p:nvSpPr>
        <p:spPr>
          <a:xfrm>
            <a:off x="3309633" y="1311450"/>
            <a:ext cx="4153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Step 1. Convert to </a:t>
            </a:r>
            <a:r>
              <a:rPr lang="en-US" sz="2000" dirty="0">
                <a:solidFill>
                  <a:srgbClr val="00B050"/>
                </a:solidFill>
                <a:latin typeface="Helvetica" pitchFamily="2" charset="0"/>
              </a:rPr>
              <a:t>quality scores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82A662D-72FF-094C-BC40-248B40B25D55}"/>
              </a:ext>
            </a:extLst>
          </p:cNvPr>
          <p:cNvGraphicFramePr>
            <a:graphicFrameLocks noGrp="1"/>
          </p:cNvGraphicFramePr>
          <p:nvPr/>
        </p:nvGraphicFramePr>
        <p:xfrm>
          <a:off x="3298669" y="2537657"/>
          <a:ext cx="2618378" cy="18547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9189">
                  <a:extLst>
                    <a:ext uri="{9D8B030D-6E8A-4147-A177-3AD203B41FA5}">
                      <a16:colId xmlns:a16="http://schemas.microsoft.com/office/drawing/2014/main" val="2445563424"/>
                    </a:ext>
                  </a:extLst>
                </a:gridCol>
                <a:gridCol w="1309189">
                  <a:extLst>
                    <a:ext uri="{9D8B030D-6E8A-4147-A177-3AD203B41FA5}">
                      <a16:colId xmlns:a16="http://schemas.microsoft.com/office/drawing/2014/main" val="1476507722"/>
                    </a:ext>
                  </a:extLst>
                </a:gridCol>
              </a:tblGrid>
              <a:tr h="3713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705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996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966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10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09189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F2BD7FE-5B87-3846-BD59-D5AC8EDFFA53}"/>
              </a:ext>
            </a:extLst>
          </p:cNvPr>
          <p:cNvSpPr txBox="1"/>
          <p:nvPr/>
        </p:nvSpPr>
        <p:spPr>
          <a:xfrm>
            <a:off x="649797" y="4940339"/>
            <a:ext cx="1965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0.05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F08F6F6-6999-574F-AABF-0101D7096F99}"/>
              </a:ext>
            </a:extLst>
          </p:cNvPr>
          <p:cNvCxnSpPr>
            <a:cxnSpLocks/>
          </p:cNvCxnSpPr>
          <p:nvPr/>
        </p:nvCxnSpPr>
        <p:spPr>
          <a:xfrm flipH="1" flipV="1">
            <a:off x="1306869" y="4016234"/>
            <a:ext cx="16265" cy="8787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023973B-CBB1-FA40-A313-9C35FB970C5D}"/>
              </a:ext>
            </a:extLst>
          </p:cNvPr>
          <p:cNvSpPr txBox="1"/>
          <p:nvPr/>
        </p:nvSpPr>
        <p:spPr>
          <a:xfrm>
            <a:off x="937495" y="3256350"/>
            <a:ext cx="8829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696084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9349-F0FA-1843-B21E-F1198BC5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0961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>
            <a:normAutofit fontScale="90000"/>
          </a:bodyPr>
          <a:lstStyle/>
          <a:p>
            <a:r>
              <a:rPr lang="en-US" sz="4000" dirty="0"/>
              <a:t>The .</a:t>
            </a:r>
            <a:r>
              <a:rPr lang="en-US" sz="4000" dirty="0" err="1"/>
              <a:t>fastq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How can we map probabilities to one character?</a:t>
            </a:r>
            <a:endParaRPr lang="en-US" sz="31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706E9C-5594-104E-9D70-9A0BE8D1B6A3}"/>
              </a:ext>
            </a:extLst>
          </p:cNvPr>
          <p:cNvSpPr txBox="1"/>
          <p:nvPr/>
        </p:nvSpPr>
        <p:spPr>
          <a:xfrm>
            <a:off x="1078347" y="1117156"/>
            <a:ext cx="1634877" cy="90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Andale Mono" panose="020B0509000000000004" pitchFamily="49" charset="0"/>
              </a:rPr>
              <a:t>ATTC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59A626-04A3-7942-8F18-9EFC2E1209D5}"/>
              </a:ext>
            </a:extLst>
          </p:cNvPr>
          <p:cNvSpPr/>
          <p:nvPr/>
        </p:nvSpPr>
        <p:spPr>
          <a:xfrm>
            <a:off x="1121575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176387-C00D-D245-BC0F-0EAD7F938999}"/>
              </a:ext>
            </a:extLst>
          </p:cNvPr>
          <p:cNvSpPr/>
          <p:nvPr/>
        </p:nvSpPr>
        <p:spPr>
          <a:xfrm>
            <a:off x="1470991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46BF6E-42E5-6445-A5C2-6565D387A479}"/>
              </a:ext>
            </a:extLst>
          </p:cNvPr>
          <p:cNvSpPr/>
          <p:nvPr/>
        </p:nvSpPr>
        <p:spPr>
          <a:xfrm>
            <a:off x="1820407" y="1958291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75D581-BE5E-FD4A-9EF4-837672A75B59}"/>
              </a:ext>
            </a:extLst>
          </p:cNvPr>
          <p:cNvSpPr/>
          <p:nvPr/>
        </p:nvSpPr>
        <p:spPr>
          <a:xfrm>
            <a:off x="2169823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A689B5-8C95-CE44-84FC-170630F27B3B}"/>
              </a:ext>
            </a:extLst>
          </p:cNvPr>
          <p:cNvSpPr txBox="1"/>
          <p:nvPr/>
        </p:nvSpPr>
        <p:spPr>
          <a:xfrm>
            <a:off x="649797" y="4940339"/>
            <a:ext cx="1965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0.05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CE11D7-F692-1743-B797-DFBE3EFD5C12}"/>
              </a:ext>
            </a:extLst>
          </p:cNvPr>
          <p:cNvCxnSpPr>
            <a:cxnSpLocks/>
          </p:cNvCxnSpPr>
          <p:nvPr/>
        </p:nvCxnSpPr>
        <p:spPr>
          <a:xfrm flipH="1" flipV="1">
            <a:off x="1283031" y="2417768"/>
            <a:ext cx="16265" cy="8787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076C9B-1C0E-A740-AAC9-1C484A66B75D}"/>
                  </a:ext>
                </a:extLst>
              </p:cNvPr>
              <p:cNvSpPr txBox="1"/>
              <p:nvPr/>
            </p:nvSpPr>
            <p:spPr>
              <a:xfrm>
                <a:off x="3089144" y="1891621"/>
                <a:ext cx="303742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−10</m:t>
                      </m:r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076C9B-1C0E-A740-AAC9-1C484A66B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144" y="1891621"/>
                <a:ext cx="3037428" cy="369332"/>
              </a:xfrm>
              <a:prstGeom prst="rect">
                <a:avLst/>
              </a:prstGeom>
              <a:blipFill>
                <a:blip r:embed="rId2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CE1A268-A410-9E4B-830E-E872A9DC6F23}"/>
              </a:ext>
            </a:extLst>
          </p:cNvPr>
          <p:cNvSpPr txBox="1"/>
          <p:nvPr/>
        </p:nvSpPr>
        <p:spPr>
          <a:xfrm>
            <a:off x="3309633" y="1311450"/>
            <a:ext cx="4153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Step 1. Convert to </a:t>
            </a:r>
            <a:r>
              <a:rPr lang="en-US" sz="2000" dirty="0">
                <a:solidFill>
                  <a:srgbClr val="00B050"/>
                </a:solidFill>
                <a:latin typeface="Helvetica" pitchFamily="2" charset="0"/>
              </a:rPr>
              <a:t>quality scores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5726CF-35A4-DD4A-AFC0-516919979CDF}"/>
              </a:ext>
            </a:extLst>
          </p:cNvPr>
          <p:cNvCxnSpPr>
            <a:cxnSpLocks/>
          </p:cNvCxnSpPr>
          <p:nvPr/>
        </p:nvCxnSpPr>
        <p:spPr>
          <a:xfrm flipH="1" flipV="1">
            <a:off x="1306869" y="4016234"/>
            <a:ext cx="16265" cy="8787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64C313B-A370-4F4A-A9D7-DF2435C04CED}"/>
              </a:ext>
            </a:extLst>
          </p:cNvPr>
          <p:cNvSpPr txBox="1"/>
          <p:nvPr/>
        </p:nvSpPr>
        <p:spPr>
          <a:xfrm>
            <a:off x="937495" y="3256350"/>
            <a:ext cx="8829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13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629485-B3D2-904D-BB6A-0743B082C512}"/>
              </a:ext>
            </a:extLst>
          </p:cNvPr>
          <p:cNvSpPr txBox="1"/>
          <p:nvPr/>
        </p:nvSpPr>
        <p:spPr>
          <a:xfrm>
            <a:off x="3309634" y="2503192"/>
            <a:ext cx="36562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Step 2. Convert </a:t>
            </a:r>
            <a:r>
              <a:rPr lang="en-US" sz="2000" dirty="0">
                <a:solidFill>
                  <a:srgbClr val="00B050"/>
                </a:solidFill>
                <a:latin typeface="Helvetica" pitchFamily="2" charset="0"/>
              </a:rPr>
              <a:t>quality scores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to </a:t>
            </a:r>
            <a:r>
              <a:rPr lang="en-US" sz="2000" dirty="0">
                <a:solidFill>
                  <a:srgbClr val="00B050"/>
                </a:solidFill>
                <a:latin typeface="Helvetica" pitchFamily="2" charset="0"/>
              </a:rPr>
              <a:t>ASCII characters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E8472FD-782C-5242-BC2B-AF3D9C1FB8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35508"/>
              </p:ext>
            </p:extLst>
          </p:nvPr>
        </p:nvGraphicFramePr>
        <p:xfrm>
          <a:off x="6929763" y="1891621"/>
          <a:ext cx="5086876" cy="4662350"/>
        </p:xfrm>
        <a:graphic>
          <a:graphicData uri="http://schemas.openxmlformats.org/drawingml/2006/table">
            <a:tbl>
              <a:tblPr/>
              <a:tblGrid>
                <a:gridCol w="561622">
                  <a:extLst>
                    <a:ext uri="{9D8B030D-6E8A-4147-A177-3AD203B41FA5}">
                      <a16:colId xmlns:a16="http://schemas.microsoft.com/office/drawing/2014/main" val="523906400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2052463909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3725596959"/>
                    </a:ext>
                  </a:extLst>
                </a:gridCol>
                <a:gridCol w="593900">
                  <a:extLst>
                    <a:ext uri="{9D8B030D-6E8A-4147-A177-3AD203B41FA5}">
                      <a16:colId xmlns:a16="http://schemas.microsoft.com/office/drawing/2014/main" val="3826519200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3927674408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3133587806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988587123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4241761255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1951678411"/>
                    </a:ext>
                  </a:extLst>
                </a:gridCol>
              </a:tblGrid>
              <a:tr h="161357"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ASCII TABLE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116916"/>
                  </a:ext>
                </a:extLst>
              </a:tr>
              <a:tr h="144372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Char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Dec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Binary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Char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Dec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Binary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Char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Dec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Binary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05114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!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A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a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2714247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"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2689030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#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4632847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$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2790623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%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E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e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6710292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&amp;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F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f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78479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'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G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g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438856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(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H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h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817867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)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I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i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0255072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*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J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j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5314402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+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K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k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43653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,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L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l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378010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-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53634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.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N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n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427693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/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O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o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627031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1396426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Q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q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28748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R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r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4895596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S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s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5692067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T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t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28041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U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u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573692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V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v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56090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W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w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4737543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X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x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40640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Y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y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490206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: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Z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z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9394470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;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[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{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01683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&lt;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\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|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0314831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=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]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}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8938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&gt;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^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~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67985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?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_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_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4503253"/>
                  </a:ext>
                </a:extLst>
              </a:tr>
              <a:tr h="144372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@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`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6478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D87148-8AF7-7F41-8DDF-D2DF2A9873E9}"/>
                  </a:ext>
                </a:extLst>
              </p:cNvPr>
              <p:cNvSpPr txBox="1"/>
              <p:nvPr/>
            </p:nvSpPr>
            <p:spPr>
              <a:xfrm>
                <a:off x="3086672" y="3518855"/>
                <a:ext cx="303742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𝑡𝑎𝑏𝑙𝑒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+33)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D87148-8AF7-7F41-8DDF-D2DF2A987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672" y="3518855"/>
                <a:ext cx="3037428" cy="369332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2904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9349-F0FA-1843-B21E-F1198BC5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0961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>
            <a:normAutofit fontScale="90000"/>
          </a:bodyPr>
          <a:lstStyle/>
          <a:p>
            <a:r>
              <a:rPr lang="en-US" sz="4000" dirty="0"/>
              <a:t>The .</a:t>
            </a:r>
            <a:r>
              <a:rPr lang="en-US" sz="4000" dirty="0" err="1"/>
              <a:t>fastq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How can we map probabilities to one character?</a:t>
            </a:r>
            <a:endParaRPr lang="en-US" sz="31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706E9C-5594-104E-9D70-9A0BE8D1B6A3}"/>
              </a:ext>
            </a:extLst>
          </p:cNvPr>
          <p:cNvSpPr txBox="1"/>
          <p:nvPr/>
        </p:nvSpPr>
        <p:spPr>
          <a:xfrm>
            <a:off x="1078347" y="1117156"/>
            <a:ext cx="1634877" cy="90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Andale Mono" panose="020B0509000000000004" pitchFamily="49" charset="0"/>
              </a:rPr>
              <a:t>ATTC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59A626-04A3-7942-8F18-9EFC2E1209D5}"/>
              </a:ext>
            </a:extLst>
          </p:cNvPr>
          <p:cNvSpPr/>
          <p:nvPr/>
        </p:nvSpPr>
        <p:spPr>
          <a:xfrm>
            <a:off x="1121575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176387-C00D-D245-BC0F-0EAD7F938999}"/>
              </a:ext>
            </a:extLst>
          </p:cNvPr>
          <p:cNvSpPr/>
          <p:nvPr/>
        </p:nvSpPr>
        <p:spPr>
          <a:xfrm>
            <a:off x="1470991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46BF6E-42E5-6445-A5C2-6565D387A479}"/>
              </a:ext>
            </a:extLst>
          </p:cNvPr>
          <p:cNvSpPr/>
          <p:nvPr/>
        </p:nvSpPr>
        <p:spPr>
          <a:xfrm>
            <a:off x="1820407" y="1958291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75D581-BE5E-FD4A-9EF4-837672A75B59}"/>
              </a:ext>
            </a:extLst>
          </p:cNvPr>
          <p:cNvSpPr/>
          <p:nvPr/>
        </p:nvSpPr>
        <p:spPr>
          <a:xfrm>
            <a:off x="2169823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A689B5-8C95-CE44-84FC-170630F27B3B}"/>
              </a:ext>
            </a:extLst>
          </p:cNvPr>
          <p:cNvSpPr txBox="1"/>
          <p:nvPr/>
        </p:nvSpPr>
        <p:spPr>
          <a:xfrm>
            <a:off x="649797" y="4940339"/>
            <a:ext cx="1965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0.05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CE11D7-F692-1743-B797-DFBE3EFD5C12}"/>
              </a:ext>
            </a:extLst>
          </p:cNvPr>
          <p:cNvCxnSpPr>
            <a:cxnSpLocks/>
          </p:cNvCxnSpPr>
          <p:nvPr/>
        </p:nvCxnSpPr>
        <p:spPr>
          <a:xfrm flipH="1" flipV="1">
            <a:off x="1283031" y="2417768"/>
            <a:ext cx="16265" cy="8787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076C9B-1C0E-A740-AAC9-1C484A66B75D}"/>
                  </a:ext>
                </a:extLst>
              </p:cNvPr>
              <p:cNvSpPr txBox="1"/>
              <p:nvPr/>
            </p:nvSpPr>
            <p:spPr>
              <a:xfrm>
                <a:off x="3089144" y="1891621"/>
                <a:ext cx="303742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−10</m:t>
                      </m:r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076C9B-1C0E-A740-AAC9-1C484A66B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144" y="1891621"/>
                <a:ext cx="3037428" cy="369332"/>
              </a:xfrm>
              <a:prstGeom prst="rect">
                <a:avLst/>
              </a:prstGeom>
              <a:blipFill>
                <a:blip r:embed="rId2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CE1A268-A410-9E4B-830E-E872A9DC6F23}"/>
              </a:ext>
            </a:extLst>
          </p:cNvPr>
          <p:cNvSpPr txBox="1"/>
          <p:nvPr/>
        </p:nvSpPr>
        <p:spPr>
          <a:xfrm>
            <a:off x="3309633" y="1311450"/>
            <a:ext cx="4153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Step 1. Convert to </a:t>
            </a:r>
            <a:r>
              <a:rPr lang="en-US" sz="2000" dirty="0">
                <a:solidFill>
                  <a:srgbClr val="00B050"/>
                </a:solidFill>
                <a:latin typeface="Helvetica" pitchFamily="2" charset="0"/>
              </a:rPr>
              <a:t>quality scores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5726CF-35A4-DD4A-AFC0-516919979CDF}"/>
              </a:ext>
            </a:extLst>
          </p:cNvPr>
          <p:cNvCxnSpPr>
            <a:cxnSpLocks/>
          </p:cNvCxnSpPr>
          <p:nvPr/>
        </p:nvCxnSpPr>
        <p:spPr>
          <a:xfrm flipH="1" flipV="1">
            <a:off x="1306869" y="4016234"/>
            <a:ext cx="16265" cy="8787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64C313B-A370-4F4A-A9D7-DF2435C04CED}"/>
              </a:ext>
            </a:extLst>
          </p:cNvPr>
          <p:cNvSpPr txBox="1"/>
          <p:nvPr/>
        </p:nvSpPr>
        <p:spPr>
          <a:xfrm>
            <a:off x="937495" y="3256350"/>
            <a:ext cx="8829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13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629485-B3D2-904D-BB6A-0743B082C512}"/>
              </a:ext>
            </a:extLst>
          </p:cNvPr>
          <p:cNvSpPr txBox="1"/>
          <p:nvPr/>
        </p:nvSpPr>
        <p:spPr>
          <a:xfrm>
            <a:off x="3309634" y="2503192"/>
            <a:ext cx="36562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Step 2. Convert </a:t>
            </a:r>
            <a:r>
              <a:rPr lang="en-US" sz="2000" dirty="0">
                <a:solidFill>
                  <a:srgbClr val="00B050"/>
                </a:solidFill>
                <a:latin typeface="Helvetica" pitchFamily="2" charset="0"/>
              </a:rPr>
              <a:t>quality scores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to </a:t>
            </a:r>
            <a:r>
              <a:rPr lang="en-US" sz="2000" dirty="0">
                <a:solidFill>
                  <a:srgbClr val="00B050"/>
                </a:solidFill>
                <a:latin typeface="Helvetica" pitchFamily="2" charset="0"/>
              </a:rPr>
              <a:t>ASCII characters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E8472FD-782C-5242-BC2B-AF3D9C1FB816}"/>
              </a:ext>
            </a:extLst>
          </p:cNvPr>
          <p:cNvGraphicFramePr>
            <a:graphicFrameLocks noGrp="1"/>
          </p:cNvGraphicFramePr>
          <p:nvPr/>
        </p:nvGraphicFramePr>
        <p:xfrm>
          <a:off x="6929763" y="1891621"/>
          <a:ext cx="5086876" cy="4662350"/>
        </p:xfrm>
        <a:graphic>
          <a:graphicData uri="http://schemas.openxmlformats.org/drawingml/2006/table">
            <a:tbl>
              <a:tblPr/>
              <a:tblGrid>
                <a:gridCol w="561622">
                  <a:extLst>
                    <a:ext uri="{9D8B030D-6E8A-4147-A177-3AD203B41FA5}">
                      <a16:colId xmlns:a16="http://schemas.microsoft.com/office/drawing/2014/main" val="523906400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2052463909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3725596959"/>
                    </a:ext>
                  </a:extLst>
                </a:gridCol>
                <a:gridCol w="593900">
                  <a:extLst>
                    <a:ext uri="{9D8B030D-6E8A-4147-A177-3AD203B41FA5}">
                      <a16:colId xmlns:a16="http://schemas.microsoft.com/office/drawing/2014/main" val="3826519200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3927674408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3133587806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988587123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4241761255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1951678411"/>
                    </a:ext>
                  </a:extLst>
                </a:gridCol>
              </a:tblGrid>
              <a:tr h="161357"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ASCII TABLE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116916"/>
                  </a:ext>
                </a:extLst>
              </a:tr>
              <a:tr h="144372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Char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Dec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Binary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Char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Dec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Binary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Char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Dec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Binary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05114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!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A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a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2714247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"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2689030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#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4632847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$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2790623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%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E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e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6710292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&amp;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F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f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78479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'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G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g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438856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(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H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h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817867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)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I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i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0255072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*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J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j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5314402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+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K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k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43653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,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L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l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378010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-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53634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.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N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n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427693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/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O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o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627031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1396426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Q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q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28748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R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r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4895596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S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s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5692067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T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t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28041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U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u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573692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V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v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56090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W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w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4737543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X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x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40640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Y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y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490206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: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Z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z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9394470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;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[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{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01683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&lt;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\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|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0314831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=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]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}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8938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&gt;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^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~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67985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?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_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_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4503253"/>
                  </a:ext>
                </a:extLst>
              </a:tr>
              <a:tr h="144372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@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`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6478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D87148-8AF7-7F41-8DDF-D2DF2A9873E9}"/>
                  </a:ext>
                </a:extLst>
              </p:cNvPr>
              <p:cNvSpPr txBox="1"/>
              <p:nvPr/>
            </p:nvSpPr>
            <p:spPr>
              <a:xfrm>
                <a:off x="3086672" y="3518855"/>
                <a:ext cx="303742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𝑡𝑎𝑏𝑙𝑒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+33)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D87148-8AF7-7F41-8DDF-D2DF2A987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672" y="3518855"/>
                <a:ext cx="3037428" cy="369332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0E318FD-7BEE-5C43-9660-15A08A2C357B}"/>
              </a:ext>
            </a:extLst>
          </p:cNvPr>
          <p:cNvSpPr txBox="1"/>
          <p:nvPr/>
        </p:nvSpPr>
        <p:spPr>
          <a:xfrm>
            <a:off x="1048871" y="1815662"/>
            <a:ext cx="4506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4279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9349-F0FA-1843-B21E-F1198BC5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0961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>
            <a:normAutofit fontScale="90000"/>
          </a:bodyPr>
          <a:lstStyle/>
          <a:p>
            <a:r>
              <a:rPr lang="en-US" sz="4000" dirty="0"/>
              <a:t>The .</a:t>
            </a:r>
            <a:r>
              <a:rPr lang="en-US" sz="4000" dirty="0" err="1"/>
              <a:t>fastq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How can we map probabilities to one character?</a:t>
            </a:r>
            <a:endParaRPr lang="en-US" sz="31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706E9C-5594-104E-9D70-9A0BE8D1B6A3}"/>
              </a:ext>
            </a:extLst>
          </p:cNvPr>
          <p:cNvSpPr txBox="1"/>
          <p:nvPr/>
        </p:nvSpPr>
        <p:spPr>
          <a:xfrm>
            <a:off x="1078347" y="1117156"/>
            <a:ext cx="1634877" cy="90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Andale Mono" panose="020B0509000000000004" pitchFamily="49" charset="0"/>
              </a:rPr>
              <a:t>ATTC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59A626-04A3-7942-8F18-9EFC2E1209D5}"/>
              </a:ext>
            </a:extLst>
          </p:cNvPr>
          <p:cNvSpPr/>
          <p:nvPr/>
        </p:nvSpPr>
        <p:spPr>
          <a:xfrm>
            <a:off x="1121575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176387-C00D-D245-BC0F-0EAD7F938999}"/>
              </a:ext>
            </a:extLst>
          </p:cNvPr>
          <p:cNvSpPr/>
          <p:nvPr/>
        </p:nvSpPr>
        <p:spPr>
          <a:xfrm>
            <a:off x="1470991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46BF6E-42E5-6445-A5C2-6565D387A479}"/>
              </a:ext>
            </a:extLst>
          </p:cNvPr>
          <p:cNvSpPr/>
          <p:nvPr/>
        </p:nvSpPr>
        <p:spPr>
          <a:xfrm>
            <a:off x="1820407" y="1958291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75D581-BE5E-FD4A-9EF4-837672A75B59}"/>
              </a:ext>
            </a:extLst>
          </p:cNvPr>
          <p:cNvSpPr/>
          <p:nvPr/>
        </p:nvSpPr>
        <p:spPr>
          <a:xfrm>
            <a:off x="2169823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A689B5-8C95-CE44-84FC-170630F27B3B}"/>
              </a:ext>
            </a:extLst>
          </p:cNvPr>
          <p:cNvSpPr txBox="1"/>
          <p:nvPr/>
        </p:nvSpPr>
        <p:spPr>
          <a:xfrm>
            <a:off x="1146191" y="4940339"/>
            <a:ext cx="1167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0.1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CE11D7-F692-1743-B797-DFBE3EFD5C12}"/>
              </a:ext>
            </a:extLst>
          </p:cNvPr>
          <p:cNvCxnSpPr>
            <a:cxnSpLocks/>
          </p:cNvCxnSpPr>
          <p:nvPr/>
        </p:nvCxnSpPr>
        <p:spPr>
          <a:xfrm flipH="1" flipV="1">
            <a:off x="1635732" y="2417768"/>
            <a:ext cx="16265" cy="8787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076C9B-1C0E-A740-AAC9-1C484A66B75D}"/>
                  </a:ext>
                </a:extLst>
              </p:cNvPr>
              <p:cNvSpPr txBox="1"/>
              <p:nvPr/>
            </p:nvSpPr>
            <p:spPr>
              <a:xfrm>
                <a:off x="3089144" y="1891621"/>
                <a:ext cx="303742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−10</m:t>
                      </m:r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076C9B-1C0E-A740-AAC9-1C484A66B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144" y="1891621"/>
                <a:ext cx="3037428" cy="369332"/>
              </a:xfrm>
              <a:prstGeom prst="rect">
                <a:avLst/>
              </a:prstGeom>
              <a:blipFill>
                <a:blip r:embed="rId2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CE1A268-A410-9E4B-830E-E872A9DC6F23}"/>
              </a:ext>
            </a:extLst>
          </p:cNvPr>
          <p:cNvSpPr txBox="1"/>
          <p:nvPr/>
        </p:nvSpPr>
        <p:spPr>
          <a:xfrm>
            <a:off x="3309633" y="1311450"/>
            <a:ext cx="4153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Step 1. Convert to </a:t>
            </a:r>
            <a:r>
              <a:rPr lang="en-US" sz="2000" dirty="0">
                <a:solidFill>
                  <a:srgbClr val="00B050"/>
                </a:solidFill>
                <a:latin typeface="Helvetica" pitchFamily="2" charset="0"/>
              </a:rPr>
              <a:t>quality scores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5726CF-35A4-DD4A-AFC0-516919979CDF}"/>
              </a:ext>
            </a:extLst>
          </p:cNvPr>
          <p:cNvCxnSpPr>
            <a:cxnSpLocks/>
          </p:cNvCxnSpPr>
          <p:nvPr/>
        </p:nvCxnSpPr>
        <p:spPr>
          <a:xfrm flipH="1" flipV="1">
            <a:off x="1659570" y="4016234"/>
            <a:ext cx="16265" cy="8787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64C313B-A370-4F4A-A9D7-DF2435C04CED}"/>
              </a:ext>
            </a:extLst>
          </p:cNvPr>
          <p:cNvSpPr txBox="1"/>
          <p:nvPr/>
        </p:nvSpPr>
        <p:spPr>
          <a:xfrm>
            <a:off x="1433889" y="3256350"/>
            <a:ext cx="5037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629485-B3D2-904D-BB6A-0743B082C512}"/>
              </a:ext>
            </a:extLst>
          </p:cNvPr>
          <p:cNvSpPr txBox="1"/>
          <p:nvPr/>
        </p:nvSpPr>
        <p:spPr>
          <a:xfrm>
            <a:off x="3309634" y="2503192"/>
            <a:ext cx="36562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Step 2. Convert </a:t>
            </a:r>
            <a:r>
              <a:rPr lang="en-US" sz="2000" dirty="0">
                <a:solidFill>
                  <a:srgbClr val="00B050"/>
                </a:solidFill>
                <a:latin typeface="Helvetica" pitchFamily="2" charset="0"/>
              </a:rPr>
              <a:t>quality scores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to </a:t>
            </a:r>
            <a:r>
              <a:rPr lang="en-US" sz="2000" dirty="0">
                <a:solidFill>
                  <a:srgbClr val="00B050"/>
                </a:solidFill>
                <a:latin typeface="Helvetica" pitchFamily="2" charset="0"/>
              </a:rPr>
              <a:t>ASCII characters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E8472FD-782C-5242-BC2B-AF3D9C1FB816}"/>
              </a:ext>
            </a:extLst>
          </p:cNvPr>
          <p:cNvGraphicFramePr>
            <a:graphicFrameLocks noGrp="1"/>
          </p:cNvGraphicFramePr>
          <p:nvPr/>
        </p:nvGraphicFramePr>
        <p:xfrm>
          <a:off x="6929763" y="1891621"/>
          <a:ext cx="5086876" cy="4662350"/>
        </p:xfrm>
        <a:graphic>
          <a:graphicData uri="http://schemas.openxmlformats.org/drawingml/2006/table">
            <a:tbl>
              <a:tblPr/>
              <a:tblGrid>
                <a:gridCol w="561622">
                  <a:extLst>
                    <a:ext uri="{9D8B030D-6E8A-4147-A177-3AD203B41FA5}">
                      <a16:colId xmlns:a16="http://schemas.microsoft.com/office/drawing/2014/main" val="523906400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2052463909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3725596959"/>
                    </a:ext>
                  </a:extLst>
                </a:gridCol>
                <a:gridCol w="593900">
                  <a:extLst>
                    <a:ext uri="{9D8B030D-6E8A-4147-A177-3AD203B41FA5}">
                      <a16:colId xmlns:a16="http://schemas.microsoft.com/office/drawing/2014/main" val="3826519200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3927674408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3133587806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988587123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4241761255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1951678411"/>
                    </a:ext>
                  </a:extLst>
                </a:gridCol>
              </a:tblGrid>
              <a:tr h="161357"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ASCII TABLE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116916"/>
                  </a:ext>
                </a:extLst>
              </a:tr>
              <a:tr h="144372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Char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Dec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Binary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Char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Dec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Binary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Char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Dec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Binary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05114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!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A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a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2714247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"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2689030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#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4632847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$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2790623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%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E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e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6710292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&amp;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F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f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78479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'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G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g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438856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(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H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h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817867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)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I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i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0255072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*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J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j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5314402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+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K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k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43653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,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L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l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378010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-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53634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.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N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n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427693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/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O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o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627031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1396426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Q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q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28748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R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r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4895596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S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s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5692067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T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t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28041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U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u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573692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V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v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56090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W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w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4737543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X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x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40640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Y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y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490206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: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Z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z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9394470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;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[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{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01683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&lt;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\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|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0314831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=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]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}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8938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&gt;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^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~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67985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?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_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_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4503253"/>
                  </a:ext>
                </a:extLst>
              </a:tr>
              <a:tr h="144372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@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`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6478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D87148-8AF7-7F41-8DDF-D2DF2A9873E9}"/>
                  </a:ext>
                </a:extLst>
              </p:cNvPr>
              <p:cNvSpPr txBox="1"/>
              <p:nvPr/>
            </p:nvSpPr>
            <p:spPr>
              <a:xfrm>
                <a:off x="3086672" y="3518855"/>
                <a:ext cx="303742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𝑡𝑎𝑏𝑙𝑒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+33)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D87148-8AF7-7F41-8DDF-D2DF2A987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672" y="3518855"/>
                <a:ext cx="3037428" cy="369332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0E318FD-7BEE-5C43-9660-15A08A2C357B}"/>
              </a:ext>
            </a:extLst>
          </p:cNvPr>
          <p:cNvSpPr txBox="1"/>
          <p:nvPr/>
        </p:nvSpPr>
        <p:spPr>
          <a:xfrm>
            <a:off x="1048871" y="1815662"/>
            <a:ext cx="4506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F5D569-AA45-CA4F-A8C6-7995F6CC599E}"/>
              </a:ext>
            </a:extLst>
          </p:cNvPr>
          <p:cNvSpPr txBox="1"/>
          <p:nvPr/>
        </p:nvSpPr>
        <p:spPr>
          <a:xfrm>
            <a:off x="1400143" y="1828120"/>
            <a:ext cx="5037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54463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9349-F0FA-1843-B21E-F1198BC5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0961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>
            <a:normAutofit fontScale="90000"/>
          </a:bodyPr>
          <a:lstStyle/>
          <a:p>
            <a:r>
              <a:rPr lang="en-US" sz="4000" dirty="0"/>
              <a:t>The .</a:t>
            </a:r>
            <a:r>
              <a:rPr lang="en-US" sz="4000" dirty="0" err="1"/>
              <a:t>fastq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How can we map probabilities to one character?</a:t>
            </a:r>
            <a:endParaRPr lang="en-US" sz="31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706E9C-5594-104E-9D70-9A0BE8D1B6A3}"/>
              </a:ext>
            </a:extLst>
          </p:cNvPr>
          <p:cNvSpPr txBox="1"/>
          <p:nvPr/>
        </p:nvSpPr>
        <p:spPr>
          <a:xfrm>
            <a:off x="1078347" y="1117156"/>
            <a:ext cx="1634877" cy="90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Andale Mono" panose="020B0509000000000004" pitchFamily="49" charset="0"/>
              </a:rPr>
              <a:t>ATTC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59A626-04A3-7942-8F18-9EFC2E1209D5}"/>
              </a:ext>
            </a:extLst>
          </p:cNvPr>
          <p:cNvSpPr/>
          <p:nvPr/>
        </p:nvSpPr>
        <p:spPr>
          <a:xfrm>
            <a:off x="1121575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176387-C00D-D245-BC0F-0EAD7F938999}"/>
              </a:ext>
            </a:extLst>
          </p:cNvPr>
          <p:cNvSpPr/>
          <p:nvPr/>
        </p:nvSpPr>
        <p:spPr>
          <a:xfrm>
            <a:off x="1470991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46BF6E-42E5-6445-A5C2-6565D387A479}"/>
              </a:ext>
            </a:extLst>
          </p:cNvPr>
          <p:cNvSpPr/>
          <p:nvPr/>
        </p:nvSpPr>
        <p:spPr>
          <a:xfrm>
            <a:off x="1820407" y="1958291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75D581-BE5E-FD4A-9EF4-837672A75B59}"/>
              </a:ext>
            </a:extLst>
          </p:cNvPr>
          <p:cNvSpPr/>
          <p:nvPr/>
        </p:nvSpPr>
        <p:spPr>
          <a:xfrm>
            <a:off x="2169823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A689B5-8C95-CE44-84FC-170630F27B3B}"/>
              </a:ext>
            </a:extLst>
          </p:cNvPr>
          <p:cNvSpPr txBox="1"/>
          <p:nvPr/>
        </p:nvSpPr>
        <p:spPr>
          <a:xfrm>
            <a:off x="1146191" y="4940339"/>
            <a:ext cx="1167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0.1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CE11D7-F692-1743-B797-DFBE3EFD5C12}"/>
              </a:ext>
            </a:extLst>
          </p:cNvPr>
          <p:cNvCxnSpPr>
            <a:cxnSpLocks/>
          </p:cNvCxnSpPr>
          <p:nvPr/>
        </p:nvCxnSpPr>
        <p:spPr>
          <a:xfrm flipH="1" flipV="1">
            <a:off x="1635732" y="2417768"/>
            <a:ext cx="16265" cy="8787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076C9B-1C0E-A740-AAC9-1C484A66B75D}"/>
                  </a:ext>
                </a:extLst>
              </p:cNvPr>
              <p:cNvSpPr txBox="1"/>
              <p:nvPr/>
            </p:nvSpPr>
            <p:spPr>
              <a:xfrm>
                <a:off x="3089144" y="1891621"/>
                <a:ext cx="303742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−10</m:t>
                      </m:r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076C9B-1C0E-A740-AAC9-1C484A66B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144" y="1891621"/>
                <a:ext cx="3037428" cy="369332"/>
              </a:xfrm>
              <a:prstGeom prst="rect">
                <a:avLst/>
              </a:prstGeom>
              <a:blipFill>
                <a:blip r:embed="rId2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CE1A268-A410-9E4B-830E-E872A9DC6F23}"/>
              </a:ext>
            </a:extLst>
          </p:cNvPr>
          <p:cNvSpPr txBox="1"/>
          <p:nvPr/>
        </p:nvSpPr>
        <p:spPr>
          <a:xfrm>
            <a:off x="3309633" y="1311450"/>
            <a:ext cx="4153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Step 1. Convert to </a:t>
            </a:r>
            <a:r>
              <a:rPr lang="en-US" sz="2000" dirty="0">
                <a:solidFill>
                  <a:srgbClr val="00B050"/>
                </a:solidFill>
                <a:latin typeface="Helvetica" pitchFamily="2" charset="0"/>
              </a:rPr>
              <a:t>quality scores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5726CF-35A4-DD4A-AFC0-516919979CDF}"/>
              </a:ext>
            </a:extLst>
          </p:cNvPr>
          <p:cNvCxnSpPr>
            <a:cxnSpLocks/>
          </p:cNvCxnSpPr>
          <p:nvPr/>
        </p:nvCxnSpPr>
        <p:spPr>
          <a:xfrm flipH="1" flipV="1">
            <a:off x="1659570" y="4016234"/>
            <a:ext cx="16265" cy="8787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64C313B-A370-4F4A-A9D7-DF2435C04CED}"/>
              </a:ext>
            </a:extLst>
          </p:cNvPr>
          <p:cNvSpPr txBox="1"/>
          <p:nvPr/>
        </p:nvSpPr>
        <p:spPr>
          <a:xfrm>
            <a:off x="1290984" y="3273433"/>
            <a:ext cx="10588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10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629485-B3D2-904D-BB6A-0743B082C512}"/>
              </a:ext>
            </a:extLst>
          </p:cNvPr>
          <p:cNvSpPr txBox="1"/>
          <p:nvPr/>
        </p:nvSpPr>
        <p:spPr>
          <a:xfrm>
            <a:off x="3309634" y="2503192"/>
            <a:ext cx="36562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Step 2. Convert </a:t>
            </a:r>
            <a:r>
              <a:rPr lang="en-US" sz="2000" dirty="0">
                <a:solidFill>
                  <a:srgbClr val="00B050"/>
                </a:solidFill>
                <a:latin typeface="Helvetica" pitchFamily="2" charset="0"/>
              </a:rPr>
              <a:t>quality scores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to </a:t>
            </a:r>
            <a:r>
              <a:rPr lang="en-US" sz="2000" dirty="0">
                <a:solidFill>
                  <a:srgbClr val="00B050"/>
                </a:solidFill>
                <a:latin typeface="Helvetica" pitchFamily="2" charset="0"/>
              </a:rPr>
              <a:t>ASCII characters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E8472FD-782C-5242-BC2B-AF3D9C1FB816}"/>
              </a:ext>
            </a:extLst>
          </p:cNvPr>
          <p:cNvGraphicFramePr>
            <a:graphicFrameLocks noGrp="1"/>
          </p:cNvGraphicFramePr>
          <p:nvPr/>
        </p:nvGraphicFramePr>
        <p:xfrm>
          <a:off x="6929763" y="1891621"/>
          <a:ext cx="5086876" cy="4662350"/>
        </p:xfrm>
        <a:graphic>
          <a:graphicData uri="http://schemas.openxmlformats.org/drawingml/2006/table">
            <a:tbl>
              <a:tblPr/>
              <a:tblGrid>
                <a:gridCol w="561622">
                  <a:extLst>
                    <a:ext uri="{9D8B030D-6E8A-4147-A177-3AD203B41FA5}">
                      <a16:colId xmlns:a16="http://schemas.microsoft.com/office/drawing/2014/main" val="523906400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2052463909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3725596959"/>
                    </a:ext>
                  </a:extLst>
                </a:gridCol>
                <a:gridCol w="593900">
                  <a:extLst>
                    <a:ext uri="{9D8B030D-6E8A-4147-A177-3AD203B41FA5}">
                      <a16:colId xmlns:a16="http://schemas.microsoft.com/office/drawing/2014/main" val="3826519200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3927674408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3133587806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988587123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4241761255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1951678411"/>
                    </a:ext>
                  </a:extLst>
                </a:gridCol>
              </a:tblGrid>
              <a:tr h="161357"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ASCII TABLE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116916"/>
                  </a:ext>
                </a:extLst>
              </a:tr>
              <a:tr h="144372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Char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Dec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Binary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Char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Dec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Binary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Char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Dec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Binary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05114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!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A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a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2714247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"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2689030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#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4632847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$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2790623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%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E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e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6710292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&amp;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F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f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78479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'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G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g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438856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(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H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h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817867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)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I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i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0255072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*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J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j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5314402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+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K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k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43653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,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L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l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378010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-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53634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.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N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n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427693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/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O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o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627031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1396426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Q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q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28748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R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r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4895596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S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s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5692067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T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t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28041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U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u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573692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V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v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56090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W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w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4737543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X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x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40640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Y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y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490206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: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Z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z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9394470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;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[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{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01683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&lt;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\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|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0314831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=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]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}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8938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&gt;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^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~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67985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?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_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_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4503253"/>
                  </a:ext>
                </a:extLst>
              </a:tr>
              <a:tr h="144372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@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`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6478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D87148-8AF7-7F41-8DDF-D2DF2A9873E9}"/>
                  </a:ext>
                </a:extLst>
              </p:cNvPr>
              <p:cNvSpPr txBox="1"/>
              <p:nvPr/>
            </p:nvSpPr>
            <p:spPr>
              <a:xfrm>
                <a:off x="3086672" y="3518855"/>
                <a:ext cx="303742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𝑡𝑎𝑏𝑙𝑒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+33)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D87148-8AF7-7F41-8DDF-D2DF2A987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672" y="3518855"/>
                <a:ext cx="3037428" cy="369332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0E318FD-7BEE-5C43-9660-15A08A2C357B}"/>
              </a:ext>
            </a:extLst>
          </p:cNvPr>
          <p:cNvSpPr txBox="1"/>
          <p:nvPr/>
        </p:nvSpPr>
        <p:spPr>
          <a:xfrm>
            <a:off x="1048871" y="1815662"/>
            <a:ext cx="4506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F5D569-AA45-CA4F-A8C6-7995F6CC599E}"/>
              </a:ext>
            </a:extLst>
          </p:cNvPr>
          <p:cNvSpPr txBox="1"/>
          <p:nvPr/>
        </p:nvSpPr>
        <p:spPr>
          <a:xfrm>
            <a:off x="1400143" y="1828120"/>
            <a:ext cx="5037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32031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9349-F0FA-1843-B21E-F1198BC5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0961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>
            <a:normAutofit fontScale="90000"/>
          </a:bodyPr>
          <a:lstStyle/>
          <a:p>
            <a:r>
              <a:rPr lang="en-US" sz="4000" dirty="0"/>
              <a:t>The .</a:t>
            </a:r>
            <a:r>
              <a:rPr lang="en-US" sz="4000" dirty="0" err="1"/>
              <a:t>fastq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How can we map probabilities to one character?</a:t>
            </a:r>
            <a:endParaRPr lang="en-US" sz="31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706E9C-5594-104E-9D70-9A0BE8D1B6A3}"/>
              </a:ext>
            </a:extLst>
          </p:cNvPr>
          <p:cNvSpPr txBox="1"/>
          <p:nvPr/>
        </p:nvSpPr>
        <p:spPr>
          <a:xfrm>
            <a:off x="1078347" y="1117156"/>
            <a:ext cx="1634877" cy="90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Andale Mono" panose="020B0509000000000004" pitchFamily="49" charset="0"/>
              </a:rPr>
              <a:t>ATTC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59A626-04A3-7942-8F18-9EFC2E1209D5}"/>
              </a:ext>
            </a:extLst>
          </p:cNvPr>
          <p:cNvSpPr/>
          <p:nvPr/>
        </p:nvSpPr>
        <p:spPr>
          <a:xfrm>
            <a:off x="1121575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176387-C00D-D245-BC0F-0EAD7F938999}"/>
              </a:ext>
            </a:extLst>
          </p:cNvPr>
          <p:cNvSpPr/>
          <p:nvPr/>
        </p:nvSpPr>
        <p:spPr>
          <a:xfrm>
            <a:off x="1470991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46BF6E-42E5-6445-A5C2-6565D387A479}"/>
              </a:ext>
            </a:extLst>
          </p:cNvPr>
          <p:cNvSpPr/>
          <p:nvPr/>
        </p:nvSpPr>
        <p:spPr>
          <a:xfrm>
            <a:off x="1820407" y="1958291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75D581-BE5E-FD4A-9EF4-837672A75B59}"/>
              </a:ext>
            </a:extLst>
          </p:cNvPr>
          <p:cNvSpPr/>
          <p:nvPr/>
        </p:nvSpPr>
        <p:spPr>
          <a:xfrm>
            <a:off x="2169823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A689B5-8C95-CE44-84FC-170630F27B3B}"/>
              </a:ext>
            </a:extLst>
          </p:cNvPr>
          <p:cNvSpPr txBox="1"/>
          <p:nvPr/>
        </p:nvSpPr>
        <p:spPr>
          <a:xfrm>
            <a:off x="1146191" y="4940339"/>
            <a:ext cx="1167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0.1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CE11D7-F692-1743-B797-DFBE3EFD5C12}"/>
              </a:ext>
            </a:extLst>
          </p:cNvPr>
          <p:cNvCxnSpPr>
            <a:cxnSpLocks/>
          </p:cNvCxnSpPr>
          <p:nvPr/>
        </p:nvCxnSpPr>
        <p:spPr>
          <a:xfrm flipH="1" flipV="1">
            <a:off x="1635732" y="2417768"/>
            <a:ext cx="16265" cy="8787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076C9B-1C0E-A740-AAC9-1C484A66B75D}"/>
                  </a:ext>
                </a:extLst>
              </p:cNvPr>
              <p:cNvSpPr txBox="1"/>
              <p:nvPr/>
            </p:nvSpPr>
            <p:spPr>
              <a:xfrm>
                <a:off x="3089144" y="1891621"/>
                <a:ext cx="303742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−10</m:t>
                      </m:r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076C9B-1C0E-A740-AAC9-1C484A66B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144" y="1891621"/>
                <a:ext cx="3037428" cy="369332"/>
              </a:xfrm>
              <a:prstGeom prst="rect">
                <a:avLst/>
              </a:prstGeom>
              <a:blipFill>
                <a:blip r:embed="rId2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CE1A268-A410-9E4B-830E-E872A9DC6F23}"/>
              </a:ext>
            </a:extLst>
          </p:cNvPr>
          <p:cNvSpPr txBox="1"/>
          <p:nvPr/>
        </p:nvSpPr>
        <p:spPr>
          <a:xfrm>
            <a:off x="3309633" y="1311450"/>
            <a:ext cx="4153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Step 1. Convert to </a:t>
            </a:r>
            <a:r>
              <a:rPr lang="en-US" sz="2000" dirty="0">
                <a:solidFill>
                  <a:srgbClr val="00B050"/>
                </a:solidFill>
                <a:latin typeface="Helvetica" pitchFamily="2" charset="0"/>
              </a:rPr>
              <a:t>quality scores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5726CF-35A4-DD4A-AFC0-516919979CDF}"/>
              </a:ext>
            </a:extLst>
          </p:cNvPr>
          <p:cNvCxnSpPr>
            <a:cxnSpLocks/>
          </p:cNvCxnSpPr>
          <p:nvPr/>
        </p:nvCxnSpPr>
        <p:spPr>
          <a:xfrm flipH="1" flipV="1">
            <a:off x="1659570" y="4016234"/>
            <a:ext cx="16265" cy="8787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64C313B-A370-4F4A-A9D7-DF2435C04CED}"/>
              </a:ext>
            </a:extLst>
          </p:cNvPr>
          <p:cNvSpPr txBox="1"/>
          <p:nvPr/>
        </p:nvSpPr>
        <p:spPr>
          <a:xfrm>
            <a:off x="1290984" y="3273433"/>
            <a:ext cx="10588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10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629485-B3D2-904D-BB6A-0743B082C512}"/>
              </a:ext>
            </a:extLst>
          </p:cNvPr>
          <p:cNvSpPr txBox="1"/>
          <p:nvPr/>
        </p:nvSpPr>
        <p:spPr>
          <a:xfrm>
            <a:off x="3309634" y="2503192"/>
            <a:ext cx="36562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Step 2. Convert </a:t>
            </a:r>
            <a:r>
              <a:rPr lang="en-US" sz="2000" dirty="0">
                <a:solidFill>
                  <a:srgbClr val="00B050"/>
                </a:solidFill>
                <a:latin typeface="Helvetica" pitchFamily="2" charset="0"/>
              </a:rPr>
              <a:t>quality scores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to </a:t>
            </a:r>
            <a:r>
              <a:rPr lang="en-US" sz="2000" dirty="0">
                <a:solidFill>
                  <a:srgbClr val="00B050"/>
                </a:solidFill>
                <a:latin typeface="Helvetica" pitchFamily="2" charset="0"/>
              </a:rPr>
              <a:t>ASCII characters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E8472FD-782C-5242-BC2B-AF3D9C1FB816}"/>
              </a:ext>
            </a:extLst>
          </p:cNvPr>
          <p:cNvGraphicFramePr>
            <a:graphicFrameLocks noGrp="1"/>
          </p:cNvGraphicFramePr>
          <p:nvPr/>
        </p:nvGraphicFramePr>
        <p:xfrm>
          <a:off x="6929763" y="1891621"/>
          <a:ext cx="5086876" cy="4662350"/>
        </p:xfrm>
        <a:graphic>
          <a:graphicData uri="http://schemas.openxmlformats.org/drawingml/2006/table">
            <a:tbl>
              <a:tblPr/>
              <a:tblGrid>
                <a:gridCol w="561622">
                  <a:extLst>
                    <a:ext uri="{9D8B030D-6E8A-4147-A177-3AD203B41FA5}">
                      <a16:colId xmlns:a16="http://schemas.microsoft.com/office/drawing/2014/main" val="523906400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2052463909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3725596959"/>
                    </a:ext>
                  </a:extLst>
                </a:gridCol>
                <a:gridCol w="593900">
                  <a:extLst>
                    <a:ext uri="{9D8B030D-6E8A-4147-A177-3AD203B41FA5}">
                      <a16:colId xmlns:a16="http://schemas.microsoft.com/office/drawing/2014/main" val="3826519200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3927674408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3133587806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988587123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4241761255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1951678411"/>
                    </a:ext>
                  </a:extLst>
                </a:gridCol>
              </a:tblGrid>
              <a:tr h="161357"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ASCII TABLE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116916"/>
                  </a:ext>
                </a:extLst>
              </a:tr>
              <a:tr h="144372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Char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Dec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Binary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Char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Dec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Binary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Char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Dec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Binary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05114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!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A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a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2714247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"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2689030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#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4632847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$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2790623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%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E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e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6710292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&amp;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F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f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78479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'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G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g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438856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(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H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h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817867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)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I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i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0255072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*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J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j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5314402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+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K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k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43653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,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L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l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378010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-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53634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.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N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n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427693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/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O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o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627031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1396426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Q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q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28748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R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r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4895596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S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s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5692067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T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t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28041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U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u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573692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V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v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56090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W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w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4737543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X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x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40640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Y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y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490206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: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Z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z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9394470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;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[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{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01683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&lt;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\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|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0314831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=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]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}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8938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&gt;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^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~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67985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?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_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_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4503253"/>
                  </a:ext>
                </a:extLst>
              </a:tr>
              <a:tr h="144372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@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`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6478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D87148-8AF7-7F41-8DDF-D2DF2A9873E9}"/>
                  </a:ext>
                </a:extLst>
              </p:cNvPr>
              <p:cNvSpPr txBox="1"/>
              <p:nvPr/>
            </p:nvSpPr>
            <p:spPr>
              <a:xfrm>
                <a:off x="3086672" y="3518855"/>
                <a:ext cx="303742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𝑡𝑎𝑏𝑙𝑒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+33)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D87148-8AF7-7F41-8DDF-D2DF2A987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672" y="3518855"/>
                <a:ext cx="3037428" cy="369332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0E318FD-7BEE-5C43-9660-15A08A2C357B}"/>
              </a:ext>
            </a:extLst>
          </p:cNvPr>
          <p:cNvSpPr txBox="1"/>
          <p:nvPr/>
        </p:nvSpPr>
        <p:spPr>
          <a:xfrm>
            <a:off x="1048871" y="1815662"/>
            <a:ext cx="4506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F5D569-AA45-CA4F-A8C6-7995F6CC599E}"/>
              </a:ext>
            </a:extLst>
          </p:cNvPr>
          <p:cNvSpPr txBox="1"/>
          <p:nvPr/>
        </p:nvSpPr>
        <p:spPr>
          <a:xfrm>
            <a:off x="1400143" y="1828120"/>
            <a:ext cx="5037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833176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9349-F0FA-1843-B21E-F1198BC5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0961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>
            <a:normAutofit fontScale="90000"/>
          </a:bodyPr>
          <a:lstStyle/>
          <a:p>
            <a:r>
              <a:rPr lang="en-US" sz="4000" dirty="0"/>
              <a:t>The data analysis pipeline</a:t>
            </a:r>
            <a:br>
              <a:rPr lang="en-US" dirty="0"/>
            </a:br>
            <a:r>
              <a:rPr lang="en-US" sz="3100" dirty="0">
                <a:solidFill>
                  <a:schemeClr val="bg1">
                    <a:lumMod val="50000"/>
                  </a:schemeClr>
                </a:solidFill>
              </a:rPr>
              <a:t>Overview of </a:t>
            </a:r>
            <a:r>
              <a:rPr lang="en-US" sz="3100" b="1" dirty="0">
                <a:solidFill>
                  <a:schemeClr val="bg1">
                    <a:lumMod val="50000"/>
                  </a:schemeClr>
                </a:solidFill>
              </a:rPr>
              <a:t>steps</a:t>
            </a:r>
            <a:r>
              <a:rPr lang="en-US" sz="3100" dirty="0">
                <a:solidFill>
                  <a:schemeClr val="bg1">
                    <a:lumMod val="50000"/>
                  </a:schemeClr>
                </a:solidFill>
              </a:rPr>
              <a:t> and </a:t>
            </a:r>
            <a:r>
              <a:rPr lang="en-US" sz="3100" b="1" dirty="0">
                <a:solidFill>
                  <a:schemeClr val="bg1">
                    <a:lumMod val="50000"/>
                  </a:schemeClr>
                </a:solidFill>
              </a:rPr>
              <a:t>file types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8F463B-3B75-9042-B703-6FEE8B8BB69A}"/>
              </a:ext>
            </a:extLst>
          </p:cNvPr>
          <p:cNvSpPr txBox="1"/>
          <p:nvPr/>
        </p:nvSpPr>
        <p:spPr>
          <a:xfrm>
            <a:off x="1303644" y="3673574"/>
            <a:ext cx="1018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.fast5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E38DA-949D-9640-97AD-734F4C165EB8}"/>
              </a:ext>
            </a:extLst>
          </p:cNvPr>
          <p:cNvSpPr txBox="1"/>
          <p:nvPr/>
        </p:nvSpPr>
        <p:spPr>
          <a:xfrm>
            <a:off x="2886501" y="3668361"/>
            <a:ext cx="1018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.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fastq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5D64AE-AD96-2541-8C3E-23E4BAE247B7}"/>
              </a:ext>
            </a:extLst>
          </p:cNvPr>
          <p:cNvSpPr txBox="1"/>
          <p:nvPr/>
        </p:nvSpPr>
        <p:spPr>
          <a:xfrm>
            <a:off x="9568490" y="3452384"/>
            <a:ext cx="2384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Tables (.csv),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Plots (.pdf/.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png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), 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&amp;c.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7C2E3F-CCC0-CF46-AEC7-8B9FCF58C278}"/>
              </a:ext>
            </a:extLst>
          </p:cNvPr>
          <p:cNvCxnSpPr>
            <a:cxnSpLocks/>
          </p:cNvCxnSpPr>
          <p:nvPr/>
        </p:nvCxnSpPr>
        <p:spPr>
          <a:xfrm>
            <a:off x="1812691" y="3104187"/>
            <a:ext cx="0" cy="4924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FA1F376-1112-8149-BF3C-0F5B8D248C45}"/>
              </a:ext>
            </a:extLst>
          </p:cNvPr>
          <p:cNvCxnSpPr>
            <a:cxnSpLocks/>
          </p:cNvCxnSpPr>
          <p:nvPr/>
        </p:nvCxnSpPr>
        <p:spPr>
          <a:xfrm rot="16200000">
            <a:off x="2567960" y="3603292"/>
            <a:ext cx="0" cy="4924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075F25B-7D32-0A4B-9A31-7EE7FB052241}"/>
              </a:ext>
            </a:extLst>
          </p:cNvPr>
          <p:cNvCxnSpPr>
            <a:cxnSpLocks/>
          </p:cNvCxnSpPr>
          <p:nvPr/>
        </p:nvCxnSpPr>
        <p:spPr>
          <a:xfrm rot="16200000">
            <a:off x="4245373" y="3591345"/>
            <a:ext cx="0" cy="4924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A6A48B9-BDDB-E84F-9332-3FD393301B9E}"/>
              </a:ext>
            </a:extLst>
          </p:cNvPr>
          <p:cNvCxnSpPr>
            <a:cxnSpLocks/>
          </p:cNvCxnSpPr>
          <p:nvPr/>
        </p:nvCxnSpPr>
        <p:spPr>
          <a:xfrm rot="16200000">
            <a:off x="5879907" y="3603292"/>
            <a:ext cx="0" cy="4924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16ADAAD-7C4A-8546-9BEF-F6C9710FBAB4}"/>
              </a:ext>
            </a:extLst>
          </p:cNvPr>
          <p:cNvCxnSpPr>
            <a:cxnSpLocks/>
          </p:cNvCxnSpPr>
          <p:nvPr/>
        </p:nvCxnSpPr>
        <p:spPr>
          <a:xfrm flipV="1">
            <a:off x="6966062" y="3849513"/>
            <a:ext cx="675300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8C761C7-E706-1140-A099-1D085B738DC0}"/>
              </a:ext>
            </a:extLst>
          </p:cNvPr>
          <p:cNvCxnSpPr>
            <a:cxnSpLocks/>
          </p:cNvCxnSpPr>
          <p:nvPr/>
        </p:nvCxnSpPr>
        <p:spPr>
          <a:xfrm>
            <a:off x="8571556" y="3873193"/>
            <a:ext cx="91683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FE91345-4ACD-5D41-9F21-6B411E820D16}"/>
              </a:ext>
            </a:extLst>
          </p:cNvPr>
          <p:cNvSpPr txBox="1"/>
          <p:nvPr/>
        </p:nvSpPr>
        <p:spPr>
          <a:xfrm>
            <a:off x="246738" y="3166758"/>
            <a:ext cx="1602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Helvetica" pitchFamily="2" charset="0"/>
              </a:rPr>
              <a:t>(1) Sequencing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C803B5-E845-1241-87B5-1B4811BBF439}"/>
              </a:ext>
            </a:extLst>
          </p:cNvPr>
          <p:cNvSpPr txBox="1"/>
          <p:nvPr/>
        </p:nvSpPr>
        <p:spPr>
          <a:xfrm>
            <a:off x="1715952" y="4002954"/>
            <a:ext cx="1529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Helvetica" pitchFamily="2" charset="0"/>
              </a:rPr>
              <a:t>(2) </a:t>
            </a:r>
            <a:r>
              <a:rPr lang="en-US" sz="1600" dirty="0" err="1">
                <a:solidFill>
                  <a:srgbClr val="FF0000"/>
                </a:solidFill>
                <a:latin typeface="Helvetica" pitchFamily="2" charset="0"/>
              </a:rPr>
              <a:t>Basecalling</a:t>
            </a:r>
            <a:endParaRPr lang="en-US" sz="1600" dirty="0">
              <a:solidFill>
                <a:srgbClr val="FF0000"/>
              </a:solidFill>
              <a:latin typeface="Helvetica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F7197F-F0EF-DE41-82EF-F7489EA65620}"/>
              </a:ext>
            </a:extLst>
          </p:cNvPr>
          <p:cNvSpPr txBox="1"/>
          <p:nvPr/>
        </p:nvSpPr>
        <p:spPr>
          <a:xfrm>
            <a:off x="3364712" y="2770282"/>
            <a:ext cx="1626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Helvetica" pitchFamily="2" charset="0"/>
              </a:rPr>
              <a:t>(3) Adapter trimming &amp;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  <a:latin typeface="Helvetica" pitchFamily="2" charset="0"/>
              </a:rPr>
              <a:t>demultiplexing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29C21C-59F0-E54F-B4D9-C013C7946905}"/>
              </a:ext>
            </a:extLst>
          </p:cNvPr>
          <p:cNvSpPr txBox="1"/>
          <p:nvPr/>
        </p:nvSpPr>
        <p:spPr>
          <a:xfrm>
            <a:off x="5194654" y="4014344"/>
            <a:ext cx="1334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Helvetica" pitchFamily="2" charset="0"/>
              </a:rPr>
              <a:t>(4) Mapping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D776A7-F3A4-6B44-9206-685285236A4E}"/>
              </a:ext>
            </a:extLst>
          </p:cNvPr>
          <p:cNvSpPr txBox="1"/>
          <p:nvPr/>
        </p:nvSpPr>
        <p:spPr>
          <a:xfrm>
            <a:off x="6580244" y="2883941"/>
            <a:ext cx="1507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Helvetica" pitchFamily="2" charset="0"/>
              </a:rPr>
              <a:t>(5) Data compression &amp; organization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F42EFD-C5F5-8148-A774-6CFF2CC57BA5}"/>
              </a:ext>
            </a:extLst>
          </p:cNvPr>
          <p:cNvSpPr txBox="1"/>
          <p:nvPr/>
        </p:nvSpPr>
        <p:spPr>
          <a:xfrm>
            <a:off x="8192761" y="3948073"/>
            <a:ext cx="1501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Helvetica" pitchFamily="2" charset="0"/>
              </a:rPr>
              <a:t>(6) Expt.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  <a:latin typeface="Helvetica" pitchFamily="2" charset="0"/>
              </a:rPr>
              <a:t> specific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  <a:latin typeface="Helvetica" pitchFamily="2" charset="0"/>
              </a:rPr>
              <a:t>analysis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B4E21EA-BB99-E041-9270-821F5C76E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63" y="1649450"/>
            <a:ext cx="1549308" cy="1292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68145C-49AB-4945-9B75-C41229F94BB8}"/>
              </a:ext>
            </a:extLst>
          </p:cNvPr>
          <p:cNvSpPr txBox="1"/>
          <p:nvPr/>
        </p:nvSpPr>
        <p:spPr>
          <a:xfrm>
            <a:off x="4618219" y="3698606"/>
            <a:ext cx="101809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.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fastq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D0A6CD-2555-8743-B597-119B33154E1E}"/>
              </a:ext>
            </a:extLst>
          </p:cNvPr>
          <p:cNvSpPr txBox="1"/>
          <p:nvPr/>
        </p:nvSpPr>
        <p:spPr>
          <a:xfrm>
            <a:off x="7667345" y="3698606"/>
            <a:ext cx="69537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.bam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A260D0-0FD6-0F49-A550-8BE82E069B21}"/>
              </a:ext>
            </a:extLst>
          </p:cNvPr>
          <p:cNvSpPr txBox="1"/>
          <p:nvPr/>
        </p:nvSpPr>
        <p:spPr>
          <a:xfrm>
            <a:off x="6166275" y="3698606"/>
            <a:ext cx="71531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.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sam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8654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9349-F0FA-1843-B21E-F1198BC5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0961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>
            <a:normAutofit fontScale="90000"/>
          </a:bodyPr>
          <a:lstStyle/>
          <a:p>
            <a:r>
              <a:rPr lang="en-US" sz="4000" dirty="0"/>
              <a:t>The .</a:t>
            </a:r>
            <a:r>
              <a:rPr lang="en-US" sz="4000" dirty="0" err="1"/>
              <a:t>fastq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How can we map probabilities to one character?</a:t>
            </a:r>
            <a:endParaRPr lang="en-US" sz="31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706E9C-5594-104E-9D70-9A0BE8D1B6A3}"/>
              </a:ext>
            </a:extLst>
          </p:cNvPr>
          <p:cNvSpPr txBox="1"/>
          <p:nvPr/>
        </p:nvSpPr>
        <p:spPr>
          <a:xfrm>
            <a:off x="1078347" y="1117156"/>
            <a:ext cx="1634877" cy="90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Andale Mono" panose="020B0509000000000004" pitchFamily="49" charset="0"/>
              </a:rPr>
              <a:t>ATTC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59A626-04A3-7942-8F18-9EFC2E1209D5}"/>
              </a:ext>
            </a:extLst>
          </p:cNvPr>
          <p:cNvSpPr/>
          <p:nvPr/>
        </p:nvSpPr>
        <p:spPr>
          <a:xfrm>
            <a:off x="1121575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176387-C00D-D245-BC0F-0EAD7F938999}"/>
              </a:ext>
            </a:extLst>
          </p:cNvPr>
          <p:cNvSpPr/>
          <p:nvPr/>
        </p:nvSpPr>
        <p:spPr>
          <a:xfrm>
            <a:off x="1470991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46BF6E-42E5-6445-A5C2-6565D387A479}"/>
              </a:ext>
            </a:extLst>
          </p:cNvPr>
          <p:cNvSpPr/>
          <p:nvPr/>
        </p:nvSpPr>
        <p:spPr>
          <a:xfrm>
            <a:off x="1820407" y="1958291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75D581-BE5E-FD4A-9EF4-837672A75B59}"/>
              </a:ext>
            </a:extLst>
          </p:cNvPr>
          <p:cNvSpPr/>
          <p:nvPr/>
        </p:nvSpPr>
        <p:spPr>
          <a:xfrm>
            <a:off x="2169823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A689B5-8C95-CE44-84FC-170630F27B3B}"/>
              </a:ext>
            </a:extLst>
          </p:cNvPr>
          <p:cNvSpPr txBox="1"/>
          <p:nvPr/>
        </p:nvSpPr>
        <p:spPr>
          <a:xfrm>
            <a:off x="1400143" y="4917653"/>
            <a:ext cx="1492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0.01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CE11D7-F692-1743-B797-DFBE3EFD5C12}"/>
              </a:ext>
            </a:extLst>
          </p:cNvPr>
          <p:cNvCxnSpPr>
            <a:cxnSpLocks/>
          </p:cNvCxnSpPr>
          <p:nvPr/>
        </p:nvCxnSpPr>
        <p:spPr>
          <a:xfrm flipH="1" flipV="1">
            <a:off x="1988431" y="2417768"/>
            <a:ext cx="16265" cy="8787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076C9B-1C0E-A740-AAC9-1C484A66B75D}"/>
                  </a:ext>
                </a:extLst>
              </p:cNvPr>
              <p:cNvSpPr txBox="1"/>
              <p:nvPr/>
            </p:nvSpPr>
            <p:spPr>
              <a:xfrm>
                <a:off x="3089144" y="1891621"/>
                <a:ext cx="303742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−10</m:t>
                      </m:r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076C9B-1C0E-A740-AAC9-1C484A66B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144" y="1891621"/>
                <a:ext cx="3037428" cy="369332"/>
              </a:xfrm>
              <a:prstGeom prst="rect">
                <a:avLst/>
              </a:prstGeom>
              <a:blipFill>
                <a:blip r:embed="rId2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CE1A268-A410-9E4B-830E-E872A9DC6F23}"/>
              </a:ext>
            </a:extLst>
          </p:cNvPr>
          <p:cNvSpPr txBox="1"/>
          <p:nvPr/>
        </p:nvSpPr>
        <p:spPr>
          <a:xfrm>
            <a:off x="3309633" y="1311450"/>
            <a:ext cx="4153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Step 1. Convert to </a:t>
            </a:r>
            <a:r>
              <a:rPr lang="en-US" sz="2000" dirty="0">
                <a:solidFill>
                  <a:srgbClr val="00B050"/>
                </a:solidFill>
                <a:latin typeface="Helvetica" pitchFamily="2" charset="0"/>
              </a:rPr>
              <a:t>quality scores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5726CF-35A4-DD4A-AFC0-516919979CDF}"/>
              </a:ext>
            </a:extLst>
          </p:cNvPr>
          <p:cNvCxnSpPr>
            <a:cxnSpLocks/>
          </p:cNvCxnSpPr>
          <p:nvPr/>
        </p:nvCxnSpPr>
        <p:spPr>
          <a:xfrm flipH="1" flipV="1">
            <a:off x="2012269" y="4016234"/>
            <a:ext cx="16265" cy="8787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64C313B-A370-4F4A-A9D7-DF2435C04CED}"/>
              </a:ext>
            </a:extLst>
          </p:cNvPr>
          <p:cNvSpPr txBox="1"/>
          <p:nvPr/>
        </p:nvSpPr>
        <p:spPr>
          <a:xfrm>
            <a:off x="1758468" y="3285662"/>
            <a:ext cx="384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629485-B3D2-904D-BB6A-0743B082C512}"/>
              </a:ext>
            </a:extLst>
          </p:cNvPr>
          <p:cNvSpPr txBox="1"/>
          <p:nvPr/>
        </p:nvSpPr>
        <p:spPr>
          <a:xfrm>
            <a:off x="3309634" y="2503192"/>
            <a:ext cx="36562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Step 2. Convert </a:t>
            </a:r>
            <a:r>
              <a:rPr lang="en-US" sz="2000" dirty="0">
                <a:solidFill>
                  <a:srgbClr val="00B050"/>
                </a:solidFill>
                <a:latin typeface="Helvetica" pitchFamily="2" charset="0"/>
              </a:rPr>
              <a:t>quality scores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to </a:t>
            </a:r>
            <a:r>
              <a:rPr lang="en-US" sz="2000" dirty="0">
                <a:solidFill>
                  <a:srgbClr val="00B050"/>
                </a:solidFill>
                <a:latin typeface="Helvetica" pitchFamily="2" charset="0"/>
              </a:rPr>
              <a:t>ASCII characters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E8472FD-782C-5242-BC2B-AF3D9C1FB816}"/>
              </a:ext>
            </a:extLst>
          </p:cNvPr>
          <p:cNvGraphicFramePr>
            <a:graphicFrameLocks noGrp="1"/>
          </p:cNvGraphicFramePr>
          <p:nvPr/>
        </p:nvGraphicFramePr>
        <p:xfrm>
          <a:off x="6929763" y="1891621"/>
          <a:ext cx="5086876" cy="4662350"/>
        </p:xfrm>
        <a:graphic>
          <a:graphicData uri="http://schemas.openxmlformats.org/drawingml/2006/table">
            <a:tbl>
              <a:tblPr/>
              <a:tblGrid>
                <a:gridCol w="561622">
                  <a:extLst>
                    <a:ext uri="{9D8B030D-6E8A-4147-A177-3AD203B41FA5}">
                      <a16:colId xmlns:a16="http://schemas.microsoft.com/office/drawing/2014/main" val="523906400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2052463909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3725596959"/>
                    </a:ext>
                  </a:extLst>
                </a:gridCol>
                <a:gridCol w="593900">
                  <a:extLst>
                    <a:ext uri="{9D8B030D-6E8A-4147-A177-3AD203B41FA5}">
                      <a16:colId xmlns:a16="http://schemas.microsoft.com/office/drawing/2014/main" val="3826519200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3927674408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3133587806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988587123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4241761255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1951678411"/>
                    </a:ext>
                  </a:extLst>
                </a:gridCol>
              </a:tblGrid>
              <a:tr h="161357"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ASCII TABLE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116916"/>
                  </a:ext>
                </a:extLst>
              </a:tr>
              <a:tr h="144372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Char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Dec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Binary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Char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Dec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Binary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Char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Dec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Binary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05114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!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A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a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2714247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"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2689030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#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4632847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$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2790623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%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E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e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6710292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&amp;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F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f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78479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'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G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g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438856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(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H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h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817867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)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I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i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0255072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*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J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j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5314402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+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K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k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43653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,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L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l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378010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-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53634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.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N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n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427693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/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O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o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627031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1396426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Q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q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28748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R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r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4895596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S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s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5692067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T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t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28041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U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u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573692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V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v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56090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W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w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4737543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X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x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40640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Y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y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490206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: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Z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z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9394470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;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[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{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01683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&lt;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\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|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0314831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=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]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}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8938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&gt;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^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~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67985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?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_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_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4503253"/>
                  </a:ext>
                </a:extLst>
              </a:tr>
              <a:tr h="144372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@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`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6478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D87148-8AF7-7F41-8DDF-D2DF2A9873E9}"/>
                  </a:ext>
                </a:extLst>
              </p:cNvPr>
              <p:cNvSpPr txBox="1"/>
              <p:nvPr/>
            </p:nvSpPr>
            <p:spPr>
              <a:xfrm>
                <a:off x="3086672" y="3518855"/>
                <a:ext cx="303742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𝑡𝑎𝑏𝑙𝑒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+33)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D87148-8AF7-7F41-8DDF-D2DF2A987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672" y="3518855"/>
                <a:ext cx="3037428" cy="369332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0E318FD-7BEE-5C43-9660-15A08A2C357B}"/>
              </a:ext>
            </a:extLst>
          </p:cNvPr>
          <p:cNvSpPr txBox="1"/>
          <p:nvPr/>
        </p:nvSpPr>
        <p:spPr>
          <a:xfrm>
            <a:off x="1048871" y="1815662"/>
            <a:ext cx="4506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F5D569-AA45-CA4F-A8C6-7995F6CC599E}"/>
              </a:ext>
            </a:extLst>
          </p:cNvPr>
          <p:cNvSpPr txBox="1"/>
          <p:nvPr/>
        </p:nvSpPr>
        <p:spPr>
          <a:xfrm>
            <a:off x="1400143" y="1828120"/>
            <a:ext cx="5037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+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C73775-089B-3C43-96F5-C0D93573127A}"/>
              </a:ext>
            </a:extLst>
          </p:cNvPr>
          <p:cNvSpPr txBox="1"/>
          <p:nvPr/>
        </p:nvSpPr>
        <p:spPr>
          <a:xfrm>
            <a:off x="1781218" y="1841788"/>
            <a:ext cx="384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60870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9349-F0FA-1843-B21E-F1198BC5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0961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>
            <a:normAutofit fontScale="90000"/>
          </a:bodyPr>
          <a:lstStyle/>
          <a:p>
            <a:r>
              <a:rPr lang="en-US" sz="4000" dirty="0"/>
              <a:t>The .</a:t>
            </a:r>
            <a:r>
              <a:rPr lang="en-US" sz="4000" dirty="0" err="1"/>
              <a:t>fastq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How can we map probabilities to one character?</a:t>
            </a:r>
            <a:endParaRPr lang="en-US" sz="31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706E9C-5594-104E-9D70-9A0BE8D1B6A3}"/>
              </a:ext>
            </a:extLst>
          </p:cNvPr>
          <p:cNvSpPr txBox="1"/>
          <p:nvPr/>
        </p:nvSpPr>
        <p:spPr>
          <a:xfrm>
            <a:off x="1078347" y="1117156"/>
            <a:ext cx="1634877" cy="90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Andale Mono" panose="020B0509000000000004" pitchFamily="49" charset="0"/>
              </a:rPr>
              <a:t>ATTC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59A626-04A3-7942-8F18-9EFC2E1209D5}"/>
              </a:ext>
            </a:extLst>
          </p:cNvPr>
          <p:cNvSpPr/>
          <p:nvPr/>
        </p:nvSpPr>
        <p:spPr>
          <a:xfrm>
            <a:off x="1121575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176387-C00D-D245-BC0F-0EAD7F938999}"/>
              </a:ext>
            </a:extLst>
          </p:cNvPr>
          <p:cNvSpPr/>
          <p:nvPr/>
        </p:nvSpPr>
        <p:spPr>
          <a:xfrm>
            <a:off x="1470991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46BF6E-42E5-6445-A5C2-6565D387A479}"/>
              </a:ext>
            </a:extLst>
          </p:cNvPr>
          <p:cNvSpPr/>
          <p:nvPr/>
        </p:nvSpPr>
        <p:spPr>
          <a:xfrm>
            <a:off x="1820407" y="1958291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75D581-BE5E-FD4A-9EF4-837672A75B59}"/>
              </a:ext>
            </a:extLst>
          </p:cNvPr>
          <p:cNvSpPr/>
          <p:nvPr/>
        </p:nvSpPr>
        <p:spPr>
          <a:xfrm>
            <a:off x="2169823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A689B5-8C95-CE44-84FC-170630F27B3B}"/>
              </a:ext>
            </a:extLst>
          </p:cNvPr>
          <p:cNvSpPr txBox="1"/>
          <p:nvPr/>
        </p:nvSpPr>
        <p:spPr>
          <a:xfrm>
            <a:off x="1400143" y="4917653"/>
            <a:ext cx="1492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0.01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CE11D7-F692-1743-B797-DFBE3EFD5C12}"/>
              </a:ext>
            </a:extLst>
          </p:cNvPr>
          <p:cNvCxnSpPr>
            <a:cxnSpLocks/>
          </p:cNvCxnSpPr>
          <p:nvPr/>
        </p:nvCxnSpPr>
        <p:spPr>
          <a:xfrm flipH="1" flipV="1">
            <a:off x="1988431" y="2417768"/>
            <a:ext cx="16265" cy="8787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076C9B-1C0E-A740-AAC9-1C484A66B75D}"/>
                  </a:ext>
                </a:extLst>
              </p:cNvPr>
              <p:cNvSpPr txBox="1"/>
              <p:nvPr/>
            </p:nvSpPr>
            <p:spPr>
              <a:xfrm>
                <a:off x="3089144" y="1891621"/>
                <a:ext cx="303742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−10</m:t>
                      </m:r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076C9B-1C0E-A740-AAC9-1C484A66B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144" y="1891621"/>
                <a:ext cx="3037428" cy="369332"/>
              </a:xfrm>
              <a:prstGeom prst="rect">
                <a:avLst/>
              </a:prstGeom>
              <a:blipFill>
                <a:blip r:embed="rId2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CE1A268-A410-9E4B-830E-E872A9DC6F23}"/>
              </a:ext>
            </a:extLst>
          </p:cNvPr>
          <p:cNvSpPr txBox="1"/>
          <p:nvPr/>
        </p:nvSpPr>
        <p:spPr>
          <a:xfrm>
            <a:off x="3309633" y="1311450"/>
            <a:ext cx="4153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Step 1. Convert to </a:t>
            </a:r>
            <a:r>
              <a:rPr lang="en-US" sz="2000" dirty="0">
                <a:solidFill>
                  <a:srgbClr val="00B050"/>
                </a:solidFill>
                <a:latin typeface="Helvetica" pitchFamily="2" charset="0"/>
              </a:rPr>
              <a:t>quality scores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5726CF-35A4-DD4A-AFC0-516919979CDF}"/>
              </a:ext>
            </a:extLst>
          </p:cNvPr>
          <p:cNvCxnSpPr>
            <a:cxnSpLocks/>
          </p:cNvCxnSpPr>
          <p:nvPr/>
        </p:nvCxnSpPr>
        <p:spPr>
          <a:xfrm flipH="1" flipV="1">
            <a:off x="2012269" y="4016234"/>
            <a:ext cx="16265" cy="8787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64C313B-A370-4F4A-A9D7-DF2435C04CED}"/>
              </a:ext>
            </a:extLst>
          </p:cNvPr>
          <p:cNvSpPr txBox="1"/>
          <p:nvPr/>
        </p:nvSpPr>
        <p:spPr>
          <a:xfrm>
            <a:off x="1610537" y="3313767"/>
            <a:ext cx="954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20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629485-B3D2-904D-BB6A-0743B082C512}"/>
              </a:ext>
            </a:extLst>
          </p:cNvPr>
          <p:cNvSpPr txBox="1"/>
          <p:nvPr/>
        </p:nvSpPr>
        <p:spPr>
          <a:xfrm>
            <a:off x="3309634" y="2503192"/>
            <a:ext cx="36562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Step 2. Convert </a:t>
            </a:r>
            <a:r>
              <a:rPr lang="en-US" sz="2000" dirty="0">
                <a:solidFill>
                  <a:srgbClr val="00B050"/>
                </a:solidFill>
                <a:latin typeface="Helvetica" pitchFamily="2" charset="0"/>
              </a:rPr>
              <a:t>quality scores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to </a:t>
            </a:r>
            <a:r>
              <a:rPr lang="en-US" sz="2000" dirty="0">
                <a:solidFill>
                  <a:srgbClr val="00B050"/>
                </a:solidFill>
                <a:latin typeface="Helvetica" pitchFamily="2" charset="0"/>
              </a:rPr>
              <a:t>ASCII characters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E8472FD-782C-5242-BC2B-AF3D9C1FB816}"/>
              </a:ext>
            </a:extLst>
          </p:cNvPr>
          <p:cNvGraphicFramePr>
            <a:graphicFrameLocks noGrp="1"/>
          </p:cNvGraphicFramePr>
          <p:nvPr/>
        </p:nvGraphicFramePr>
        <p:xfrm>
          <a:off x="6929763" y="1891621"/>
          <a:ext cx="5086876" cy="4662350"/>
        </p:xfrm>
        <a:graphic>
          <a:graphicData uri="http://schemas.openxmlformats.org/drawingml/2006/table">
            <a:tbl>
              <a:tblPr/>
              <a:tblGrid>
                <a:gridCol w="561622">
                  <a:extLst>
                    <a:ext uri="{9D8B030D-6E8A-4147-A177-3AD203B41FA5}">
                      <a16:colId xmlns:a16="http://schemas.microsoft.com/office/drawing/2014/main" val="523906400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2052463909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3725596959"/>
                    </a:ext>
                  </a:extLst>
                </a:gridCol>
                <a:gridCol w="593900">
                  <a:extLst>
                    <a:ext uri="{9D8B030D-6E8A-4147-A177-3AD203B41FA5}">
                      <a16:colId xmlns:a16="http://schemas.microsoft.com/office/drawing/2014/main" val="3826519200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3927674408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3133587806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988587123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4241761255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1951678411"/>
                    </a:ext>
                  </a:extLst>
                </a:gridCol>
              </a:tblGrid>
              <a:tr h="161357"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ASCII TABLE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116916"/>
                  </a:ext>
                </a:extLst>
              </a:tr>
              <a:tr h="144372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Char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Dec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Binary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Char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Dec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Binary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Char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Dec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Binary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05114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!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A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a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2714247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"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2689030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#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4632847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$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2790623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%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E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e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6710292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&amp;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F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f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78479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'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G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g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438856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(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H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h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817867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)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I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i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0255072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*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J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j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5314402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+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K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k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43653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,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L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l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378010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-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53634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.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N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n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427693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/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O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o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627031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1396426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Q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q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28748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R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r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4895596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S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s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5692067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T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t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28041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U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u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573692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V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v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56090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W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w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4737543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X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x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40640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Y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y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490206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: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Z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z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9394470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;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[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{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01683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&lt;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\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|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0314831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=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]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}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8938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&gt;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^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~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67985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?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_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_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4503253"/>
                  </a:ext>
                </a:extLst>
              </a:tr>
              <a:tr h="144372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@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`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6478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D87148-8AF7-7F41-8DDF-D2DF2A9873E9}"/>
                  </a:ext>
                </a:extLst>
              </p:cNvPr>
              <p:cNvSpPr txBox="1"/>
              <p:nvPr/>
            </p:nvSpPr>
            <p:spPr>
              <a:xfrm>
                <a:off x="3086672" y="3518855"/>
                <a:ext cx="303742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𝑡𝑎𝑏𝑙𝑒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+33)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D87148-8AF7-7F41-8DDF-D2DF2A987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672" y="3518855"/>
                <a:ext cx="3037428" cy="369332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0E318FD-7BEE-5C43-9660-15A08A2C357B}"/>
              </a:ext>
            </a:extLst>
          </p:cNvPr>
          <p:cNvSpPr txBox="1"/>
          <p:nvPr/>
        </p:nvSpPr>
        <p:spPr>
          <a:xfrm>
            <a:off x="1048871" y="1815662"/>
            <a:ext cx="4506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F5D569-AA45-CA4F-A8C6-7995F6CC599E}"/>
              </a:ext>
            </a:extLst>
          </p:cNvPr>
          <p:cNvSpPr txBox="1"/>
          <p:nvPr/>
        </p:nvSpPr>
        <p:spPr>
          <a:xfrm>
            <a:off x="1400143" y="1828120"/>
            <a:ext cx="5037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+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C73775-089B-3C43-96F5-C0D93573127A}"/>
              </a:ext>
            </a:extLst>
          </p:cNvPr>
          <p:cNvSpPr txBox="1"/>
          <p:nvPr/>
        </p:nvSpPr>
        <p:spPr>
          <a:xfrm>
            <a:off x="1781218" y="1841788"/>
            <a:ext cx="384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33259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9349-F0FA-1843-B21E-F1198BC5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0961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>
            <a:normAutofit fontScale="90000"/>
          </a:bodyPr>
          <a:lstStyle/>
          <a:p>
            <a:r>
              <a:rPr lang="en-US" sz="4000" dirty="0"/>
              <a:t>The .</a:t>
            </a:r>
            <a:r>
              <a:rPr lang="en-US" sz="4000" dirty="0" err="1"/>
              <a:t>fastq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How can we map probabilities to one character?</a:t>
            </a:r>
            <a:endParaRPr lang="en-US" sz="31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706E9C-5594-104E-9D70-9A0BE8D1B6A3}"/>
              </a:ext>
            </a:extLst>
          </p:cNvPr>
          <p:cNvSpPr txBox="1"/>
          <p:nvPr/>
        </p:nvSpPr>
        <p:spPr>
          <a:xfrm>
            <a:off x="1078347" y="1117156"/>
            <a:ext cx="1634877" cy="90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Andale Mono" panose="020B0509000000000004" pitchFamily="49" charset="0"/>
              </a:rPr>
              <a:t>ATTC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59A626-04A3-7942-8F18-9EFC2E1209D5}"/>
              </a:ext>
            </a:extLst>
          </p:cNvPr>
          <p:cNvSpPr/>
          <p:nvPr/>
        </p:nvSpPr>
        <p:spPr>
          <a:xfrm>
            <a:off x="1121575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176387-C00D-D245-BC0F-0EAD7F938999}"/>
              </a:ext>
            </a:extLst>
          </p:cNvPr>
          <p:cNvSpPr/>
          <p:nvPr/>
        </p:nvSpPr>
        <p:spPr>
          <a:xfrm>
            <a:off x="1470991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46BF6E-42E5-6445-A5C2-6565D387A479}"/>
              </a:ext>
            </a:extLst>
          </p:cNvPr>
          <p:cNvSpPr/>
          <p:nvPr/>
        </p:nvSpPr>
        <p:spPr>
          <a:xfrm>
            <a:off x="1820407" y="1958291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75D581-BE5E-FD4A-9EF4-837672A75B59}"/>
              </a:ext>
            </a:extLst>
          </p:cNvPr>
          <p:cNvSpPr/>
          <p:nvPr/>
        </p:nvSpPr>
        <p:spPr>
          <a:xfrm>
            <a:off x="2169823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A689B5-8C95-CE44-84FC-170630F27B3B}"/>
              </a:ext>
            </a:extLst>
          </p:cNvPr>
          <p:cNvSpPr txBox="1"/>
          <p:nvPr/>
        </p:nvSpPr>
        <p:spPr>
          <a:xfrm>
            <a:off x="1400143" y="4917653"/>
            <a:ext cx="1492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0.01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CE11D7-F692-1743-B797-DFBE3EFD5C12}"/>
              </a:ext>
            </a:extLst>
          </p:cNvPr>
          <p:cNvCxnSpPr>
            <a:cxnSpLocks/>
          </p:cNvCxnSpPr>
          <p:nvPr/>
        </p:nvCxnSpPr>
        <p:spPr>
          <a:xfrm flipH="1" flipV="1">
            <a:off x="1988431" y="2417768"/>
            <a:ext cx="16265" cy="8787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076C9B-1C0E-A740-AAC9-1C484A66B75D}"/>
                  </a:ext>
                </a:extLst>
              </p:cNvPr>
              <p:cNvSpPr txBox="1"/>
              <p:nvPr/>
            </p:nvSpPr>
            <p:spPr>
              <a:xfrm>
                <a:off x="3089144" y="1891621"/>
                <a:ext cx="303742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−10</m:t>
                      </m:r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076C9B-1C0E-A740-AAC9-1C484A66B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144" y="1891621"/>
                <a:ext cx="3037428" cy="369332"/>
              </a:xfrm>
              <a:prstGeom prst="rect">
                <a:avLst/>
              </a:prstGeom>
              <a:blipFill>
                <a:blip r:embed="rId2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CE1A268-A410-9E4B-830E-E872A9DC6F23}"/>
              </a:ext>
            </a:extLst>
          </p:cNvPr>
          <p:cNvSpPr txBox="1"/>
          <p:nvPr/>
        </p:nvSpPr>
        <p:spPr>
          <a:xfrm>
            <a:off x="3309633" y="1311450"/>
            <a:ext cx="4153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Step 1. Convert to </a:t>
            </a:r>
            <a:r>
              <a:rPr lang="en-US" sz="2000" dirty="0">
                <a:solidFill>
                  <a:srgbClr val="00B050"/>
                </a:solidFill>
                <a:latin typeface="Helvetica" pitchFamily="2" charset="0"/>
              </a:rPr>
              <a:t>quality scores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5726CF-35A4-DD4A-AFC0-516919979CDF}"/>
              </a:ext>
            </a:extLst>
          </p:cNvPr>
          <p:cNvCxnSpPr>
            <a:cxnSpLocks/>
          </p:cNvCxnSpPr>
          <p:nvPr/>
        </p:nvCxnSpPr>
        <p:spPr>
          <a:xfrm flipH="1" flipV="1">
            <a:off x="2012269" y="4016234"/>
            <a:ext cx="16265" cy="8787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64C313B-A370-4F4A-A9D7-DF2435C04CED}"/>
              </a:ext>
            </a:extLst>
          </p:cNvPr>
          <p:cNvSpPr txBox="1"/>
          <p:nvPr/>
        </p:nvSpPr>
        <p:spPr>
          <a:xfrm>
            <a:off x="1610537" y="3313767"/>
            <a:ext cx="954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20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629485-B3D2-904D-BB6A-0743B082C512}"/>
              </a:ext>
            </a:extLst>
          </p:cNvPr>
          <p:cNvSpPr txBox="1"/>
          <p:nvPr/>
        </p:nvSpPr>
        <p:spPr>
          <a:xfrm>
            <a:off x="3309634" y="2503192"/>
            <a:ext cx="36562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Step 2. Convert </a:t>
            </a:r>
            <a:r>
              <a:rPr lang="en-US" sz="2000" dirty="0">
                <a:solidFill>
                  <a:srgbClr val="00B050"/>
                </a:solidFill>
                <a:latin typeface="Helvetica" pitchFamily="2" charset="0"/>
              </a:rPr>
              <a:t>quality scores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to </a:t>
            </a:r>
            <a:r>
              <a:rPr lang="en-US" sz="2000" dirty="0">
                <a:solidFill>
                  <a:srgbClr val="00B050"/>
                </a:solidFill>
                <a:latin typeface="Helvetica" pitchFamily="2" charset="0"/>
              </a:rPr>
              <a:t>ASCII characters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E8472FD-782C-5242-BC2B-AF3D9C1FB816}"/>
              </a:ext>
            </a:extLst>
          </p:cNvPr>
          <p:cNvGraphicFramePr>
            <a:graphicFrameLocks noGrp="1"/>
          </p:cNvGraphicFramePr>
          <p:nvPr/>
        </p:nvGraphicFramePr>
        <p:xfrm>
          <a:off x="6929763" y="1891621"/>
          <a:ext cx="5086876" cy="4662350"/>
        </p:xfrm>
        <a:graphic>
          <a:graphicData uri="http://schemas.openxmlformats.org/drawingml/2006/table">
            <a:tbl>
              <a:tblPr/>
              <a:tblGrid>
                <a:gridCol w="561622">
                  <a:extLst>
                    <a:ext uri="{9D8B030D-6E8A-4147-A177-3AD203B41FA5}">
                      <a16:colId xmlns:a16="http://schemas.microsoft.com/office/drawing/2014/main" val="523906400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2052463909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3725596959"/>
                    </a:ext>
                  </a:extLst>
                </a:gridCol>
                <a:gridCol w="593900">
                  <a:extLst>
                    <a:ext uri="{9D8B030D-6E8A-4147-A177-3AD203B41FA5}">
                      <a16:colId xmlns:a16="http://schemas.microsoft.com/office/drawing/2014/main" val="3826519200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3927674408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3133587806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988587123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4241761255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1951678411"/>
                    </a:ext>
                  </a:extLst>
                </a:gridCol>
              </a:tblGrid>
              <a:tr h="161357"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ASCII TABLE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116916"/>
                  </a:ext>
                </a:extLst>
              </a:tr>
              <a:tr h="144372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Char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Dec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Binary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Char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Dec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Binary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Char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Dec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Binary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05114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!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A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a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2714247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"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2689030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#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4632847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$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2790623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%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E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e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6710292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&amp;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F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f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78479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'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G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g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438856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(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H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h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817867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)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I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i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0255072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*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J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j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5314402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+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K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k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43653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,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L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l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378010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-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53634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.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N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n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427693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/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O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o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627031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1396426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Q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q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28748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R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r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4895596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S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s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5692067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T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t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28041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U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u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573692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V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v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56090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W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w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4737543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X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x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40640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Y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y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490206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: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Z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z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9394470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;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[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{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01683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&lt;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\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|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0314831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=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]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}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8938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&gt;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^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~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67985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?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_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_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4503253"/>
                  </a:ext>
                </a:extLst>
              </a:tr>
              <a:tr h="144372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@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`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6478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D87148-8AF7-7F41-8DDF-D2DF2A9873E9}"/>
                  </a:ext>
                </a:extLst>
              </p:cNvPr>
              <p:cNvSpPr txBox="1"/>
              <p:nvPr/>
            </p:nvSpPr>
            <p:spPr>
              <a:xfrm>
                <a:off x="3086672" y="3518855"/>
                <a:ext cx="303742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𝑡𝑎𝑏𝑙𝑒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+33)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D87148-8AF7-7F41-8DDF-D2DF2A987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672" y="3518855"/>
                <a:ext cx="3037428" cy="369332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0E318FD-7BEE-5C43-9660-15A08A2C357B}"/>
              </a:ext>
            </a:extLst>
          </p:cNvPr>
          <p:cNvSpPr txBox="1"/>
          <p:nvPr/>
        </p:nvSpPr>
        <p:spPr>
          <a:xfrm>
            <a:off x="1048871" y="1815662"/>
            <a:ext cx="4506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F5D569-AA45-CA4F-A8C6-7995F6CC599E}"/>
              </a:ext>
            </a:extLst>
          </p:cNvPr>
          <p:cNvSpPr txBox="1"/>
          <p:nvPr/>
        </p:nvSpPr>
        <p:spPr>
          <a:xfrm>
            <a:off x="1400143" y="1828120"/>
            <a:ext cx="5037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+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C73775-089B-3C43-96F5-C0D93573127A}"/>
              </a:ext>
            </a:extLst>
          </p:cNvPr>
          <p:cNvSpPr txBox="1"/>
          <p:nvPr/>
        </p:nvSpPr>
        <p:spPr>
          <a:xfrm>
            <a:off x="1781218" y="1841788"/>
            <a:ext cx="384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100774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9349-F0FA-1843-B21E-F1198BC5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0961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>
            <a:normAutofit fontScale="90000"/>
          </a:bodyPr>
          <a:lstStyle/>
          <a:p>
            <a:r>
              <a:rPr lang="en-US" sz="4000" dirty="0"/>
              <a:t>The .</a:t>
            </a:r>
            <a:r>
              <a:rPr lang="en-US" sz="4000" dirty="0" err="1"/>
              <a:t>fastq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What are the error probabilities?</a:t>
            </a:r>
            <a:endParaRPr lang="en-US" sz="31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3BA773-7954-4D4C-B91B-8BD2DBD59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63" y="0"/>
            <a:ext cx="116290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612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9349-F0FA-1843-B21E-F1198BC5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0961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>
            <a:normAutofit fontScale="90000"/>
          </a:bodyPr>
          <a:lstStyle/>
          <a:p>
            <a:r>
              <a:rPr lang="en-US" sz="4000" dirty="0"/>
              <a:t>The .</a:t>
            </a:r>
            <a:r>
              <a:rPr lang="en-US" sz="4000" dirty="0" err="1"/>
              <a:t>fastq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Summary</a:t>
            </a:r>
            <a:endParaRPr lang="en-US" sz="31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2CA9DF-BFA4-A243-9584-D2C3DDB5262C}"/>
              </a:ext>
            </a:extLst>
          </p:cNvPr>
          <p:cNvSpPr txBox="1"/>
          <p:nvPr/>
        </p:nvSpPr>
        <p:spPr>
          <a:xfrm>
            <a:off x="291546" y="1391477"/>
            <a:ext cx="10840280" cy="3740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>
                <a:latin typeface="Helvetica" pitchFamily="2" charset="0"/>
              </a:rPr>
              <a:t>Text file produce by the sequencer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>
                <a:latin typeface="Helvetica" pitchFamily="2" charset="0"/>
              </a:rPr>
              <a:t>Contains information on reads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>
                <a:latin typeface="Helvetica" pitchFamily="2" charset="0"/>
              </a:rPr>
              <a:t>Four lines per read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sz="2000" dirty="0">
                <a:latin typeface="Helvetica" pitchFamily="2" charset="0"/>
              </a:rPr>
              <a:t>ID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sz="2000" dirty="0">
                <a:latin typeface="Helvetica" pitchFamily="2" charset="0"/>
              </a:rPr>
              <a:t>Sequence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sz="2000" dirty="0">
                <a:latin typeface="Helvetica" pitchFamily="2" charset="0"/>
              </a:rPr>
              <a:t>”+”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sz="2000" dirty="0">
                <a:latin typeface="Helvetica" pitchFamily="2" charset="0"/>
              </a:rPr>
              <a:t>Error probabilities, encoded in ASCII characters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20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870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A885C6-CE7E-854D-9140-CAC75836AE03}"/>
              </a:ext>
            </a:extLst>
          </p:cNvPr>
          <p:cNvSpPr/>
          <p:nvPr/>
        </p:nvSpPr>
        <p:spPr>
          <a:xfrm>
            <a:off x="5248894" y="3350408"/>
            <a:ext cx="1247902" cy="1668851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8D37E0D-A4AB-9B4D-82B8-0930221A7E24}"/>
              </a:ext>
            </a:extLst>
          </p:cNvPr>
          <p:cNvSpPr/>
          <p:nvPr/>
        </p:nvSpPr>
        <p:spPr>
          <a:xfrm>
            <a:off x="8161641" y="3003934"/>
            <a:ext cx="3791831" cy="1888700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0FD3C85-7E42-3542-869E-C2195E977535}"/>
              </a:ext>
            </a:extLst>
          </p:cNvPr>
          <p:cNvSpPr/>
          <p:nvPr/>
        </p:nvSpPr>
        <p:spPr>
          <a:xfrm>
            <a:off x="6623700" y="2675231"/>
            <a:ext cx="1437675" cy="1608149"/>
          </a:xfrm>
          <a:prstGeom prst="rect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549349-F0FA-1843-B21E-F1198BC5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0961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>
            <a:normAutofit fontScale="90000"/>
          </a:bodyPr>
          <a:lstStyle/>
          <a:p>
            <a:r>
              <a:rPr lang="en-US" sz="4000" dirty="0"/>
              <a:t>The data analysis pipeline</a:t>
            </a:r>
            <a:br>
              <a:rPr lang="en-US" dirty="0"/>
            </a:br>
            <a:r>
              <a:rPr lang="en-US" sz="3100" dirty="0">
                <a:solidFill>
                  <a:schemeClr val="bg1">
                    <a:lumMod val="50000"/>
                  </a:schemeClr>
                </a:solidFill>
              </a:rPr>
              <a:t>Overview of </a:t>
            </a:r>
            <a:r>
              <a:rPr lang="en-US" sz="3100" b="1" dirty="0">
                <a:solidFill>
                  <a:schemeClr val="bg1">
                    <a:lumMod val="50000"/>
                  </a:schemeClr>
                </a:solidFill>
              </a:rPr>
              <a:t>steps</a:t>
            </a:r>
            <a:r>
              <a:rPr lang="en-US" sz="3100" dirty="0">
                <a:solidFill>
                  <a:schemeClr val="bg1">
                    <a:lumMod val="50000"/>
                  </a:schemeClr>
                </a:solidFill>
              </a:rPr>
              <a:t> and </a:t>
            </a:r>
            <a:r>
              <a:rPr lang="en-US" sz="3100" b="1" dirty="0">
                <a:solidFill>
                  <a:schemeClr val="bg1">
                    <a:lumMod val="50000"/>
                  </a:schemeClr>
                </a:solidFill>
              </a:rPr>
              <a:t>file types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8F463B-3B75-9042-B703-6FEE8B8BB69A}"/>
              </a:ext>
            </a:extLst>
          </p:cNvPr>
          <p:cNvSpPr txBox="1"/>
          <p:nvPr/>
        </p:nvSpPr>
        <p:spPr>
          <a:xfrm>
            <a:off x="1303644" y="3673574"/>
            <a:ext cx="1018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.fast5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E38DA-949D-9640-97AD-734F4C165EB8}"/>
              </a:ext>
            </a:extLst>
          </p:cNvPr>
          <p:cNvSpPr txBox="1"/>
          <p:nvPr/>
        </p:nvSpPr>
        <p:spPr>
          <a:xfrm>
            <a:off x="2886501" y="3668361"/>
            <a:ext cx="1018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.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fastq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5D64AE-AD96-2541-8C3E-23E4BAE247B7}"/>
              </a:ext>
            </a:extLst>
          </p:cNvPr>
          <p:cNvSpPr txBox="1"/>
          <p:nvPr/>
        </p:nvSpPr>
        <p:spPr>
          <a:xfrm>
            <a:off x="9568490" y="3452384"/>
            <a:ext cx="2384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Tables (.csv),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Plots (.pdf/.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png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), 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&amp;c.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7C2E3F-CCC0-CF46-AEC7-8B9FCF58C278}"/>
              </a:ext>
            </a:extLst>
          </p:cNvPr>
          <p:cNvCxnSpPr>
            <a:cxnSpLocks/>
          </p:cNvCxnSpPr>
          <p:nvPr/>
        </p:nvCxnSpPr>
        <p:spPr>
          <a:xfrm>
            <a:off x="1812691" y="3104187"/>
            <a:ext cx="0" cy="4924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FA1F376-1112-8149-BF3C-0F5B8D248C45}"/>
              </a:ext>
            </a:extLst>
          </p:cNvPr>
          <p:cNvCxnSpPr>
            <a:cxnSpLocks/>
          </p:cNvCxnSpPr>
          <p:nvPr/>
        </p:nvCxnSpPr>
        <p:spPr>
          <a:xfrm rot="16200000">
            <a:off x="2567960" y="3603292"/>
            <a:ext cx="0" cy="4924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075F25B-7D32-0A4B-9A31-7EE7FB052241}"/>
              </a:ext>
            </a:extLst>
          </p:cNvPr>
          <p:cNvCxnSpPr>
            <a:cxnSpLocks/>
          </p:cNvCxnSpPr>
          <p:nvPr/>
        </p:nvCxnSpPr>
        <p:spPr>
          <a:xfrm rot="16200000">
            <a:off x="4245373" y="3591345"/>
            <a:ext cx="0" cy="4924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A6A48B9-BDDB-E84F-9332-3FD393301B9E}"/>
              </a:ext>
            </a:extLst>
          </p:cNvPr>
          <p:cNvCxnSpPr>
            <a:cxnSpLocks/>
          </p:cNvCxnSpPr>
          <p:nvPr/>
        </p:nvCxnSpPr>
        <p:spPr>
          <a:xfrm rot="16200000">
            <a:off x="5879907" y="3603292"/>
            <a:ext cx="0" cy="4924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16ADAAD-7C4A-8546-9BEF-F6C9710FBAB4}"/>
              </a:ext>
            </a:extLst>
          </p:cNvPr>
          <p:cNvCxnSpPr>
            <a:cxnSpLocks/>
          </p:cNvCxnSpPr>
          <p:nvPr/>
        </p:nvCxnSpPr>
        <p:spPr>
          <a:xfrm flipV="1">
            <a:off x="6966062" y="3849513"/>
            <a:ext cx="675300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8C761C7-E706-1140-A099-1D085B738DC0}"/>
              </a:ext>
            </a:extLst>
          </p:cNvPr>
          <p:cNvCxnSpPr>
            <a:cxnSpLocks/>
          </p:cNvCxnSpPr>
          <p:nvPr/>
        </p:nvCxnSpPr>
        <p:spPr>
          <a:xfrm>
            <a:off x="8571556" y="3873193"/>
            <a:ext cx="91683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FE91345-4ACD-5D41-9F21-6B411E820D16}"/>
              </a:ext>
            </a:extLst>
          </p:cNvPr>
          <p:cNvSpPr txBox="1"/>
          <p:nvPr/>
        </p:nvSpPr>
        <p:spPr>
          <a:xfrm>
            <a:off x="246738" y="3166758"/>
            <a:ext cx="1602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Helvetica" pitchFamily="2" charset="0"/>
              </a:rPr>
              <a:t>(1) Sequencing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C803B5-E845-1241-87B5-1B4811BBF439}"/>
              </a:ext>
            </a:extLst>
          </p:cNvPr>
          <p:cNvSpPr txBox="1"/>
          <p:nvPr/>
        </p:nvSpPr>
        <p:spPr>
          <a:xfrm>
            <a:off x="1715952" y="4002954"/>
            <a:ext cx="1529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Helvetica" pitchFamily="2" charset="0"/>
              </a:rPr>
              <a:t>(2) </a:t>
            </a:r>
            <a:r>
              <a:rPr lang="en-US" sz="1600" dirty="0" err="1">
                <a:solidFill>
                  <a:srgbClr val="FF0000"/>
                </a:solidFill>
                <a:latin typeface="Helvetica" pitchFamily="2" charset="0"/>
              </a:rPr>
              <a:t>Basecalling</a:t>
            </a:r>
            <a:endParaRPr lang="en-US" sz="1600" dirty="0">
              <a:solidFill>
                <a:srgbClr val="FF0000"/>
              </a:solidFill>
              <a:latin typeface="Helvetica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F7197F-F0EF-DE41-82EF-F7489EA65620}"/>
              </a:ext>
            </a:extLst>
          </p:cNvPr>
          <p:cNvSpPr txBox="1"/>
          <p:nvPr/>
        </p:nvSpPr>
        <p:spPr>
          <a:xfrm>
            <a:off x="3364712" y="2770282"/>
            <a:ext cx="1626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Helvetica" pitchFamily="2" charset="0"/>
              </a:rPr>
              <a:t>(3) Adapter trimming &amp;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  <a:latin typeface="Helvetica" pitchFamily="2" charset="0"/>
              </a:rPr>
              <a:t>demultiplexing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29C21C-59F0-E54F-B4D9-C013C7946905}"/>
              </a:ext>
            </a:extLst>
          </p:cNvPr>
          <p:cNvSpPr txBox="1"/>
          <p:nvPr/>
        </p:nvSpPr>
        <p:spPr>
          <a:xfrm>
            <a:off x="5194654" y="4014344"/>
            <a:ext cx="1334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Helvetica" pitchFamily="2" charset="0"/>
              </a:rPr>
              <a:t>(4) Mapping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D776A7-F3A4-6B44-9206-685285236A4E}"/>
              </a:ext>
            </a:extLst>
          </p:cNvPr>
          <p:cNvSpPr txBox="1"/>
          <p:nvPr/>
        </p:nvSpPr>
        <p:spPr>
          <a:xfrm>
            <a:off x="6580244" y="2883941"/>
            <a:ext cx="1507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Helvetica" pitchFamily="2" charset="0"/>
              </a:rPr>
              <a:t>(5) Data compression &amp; organization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F42EFD-C5F5-8148-A774-6CFF2CC57BA5}"/>
              </a:ext>
            </a:extLst>
          </p:cNvPr>
          <p:cNvSpPr txBox="1"/>
          <p:nvPr/>
        </p:nvSpPr>
        <p:spPr>
          <a:xfrm>
            <a:off x="8192761" y="3948073"/>
            <a:ext cx="1501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Helvetica" pitchFamily="2" charset="0"/>
              </a:rPr>
              <a:t>(6) Expt.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  <a:latin typeface="Helvetica" pitchFamily="2" charset="0"/>
              </a:rPr>
              <a:t> specific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  <a:latin typeface="Helvetica" pitchFamily="2" charset="0"/>
              </a:rPr>
              <a:t>analysis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B4E21EA-BB99-E041-9270-821F5C76E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63" y="1649450"/>
            <a:ext cx="1549308" cy="12921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DA20A46-2F8F-A947-9232-7215B5C8C7AB}"/>
              </a:ext>
            </a:extLst>
          </p:cNvPr>
          <p:cNvSpPr/>
          <p:nvPr/>
        </p:nvSpPr>
        <p:spPr>
          <a:xfrm>
            <a:off x="249382" y="1543791"/>
            <a:ext cx="4901328" cy="3004457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AA1214-38F3-1440-B772-A2E93EE42472}"/>
              </a:ext>
            </a:extLst>
          </p:cNvPr>
          <p:cNvSpPr txBox="1"/>
          <p:nvPr/>
        </p:nvSpPr>
        <p:spPr>
          <a:xfrm>
            <a:off x="1303644" y="4610819"/>
            <a:ext cx="2927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</a:rPr>
              <a:t>All performed by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Helvetica" pitchFamily="2" charset="0"/>
              </a:rPr>
              <a:t>MinKNOW</a:t>
            </a:r>
            <a:endParaRPr lang="en-US" sz="1600" b="1" dirty="0">
              <a:solidFill>
                <a:schemeClr val="accent6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68145C-49AB-4945-9B75-C41229F94BB8}"/>
              </a:ext>
            </a:extLst>
          </p:cNvPr>
          <p:cNvSpPr txBox="1"/>
          <p:nvPr/>
        </p:nvSpPr>
        <p:spPr>
          <a:xfrm>
            <a:off x="4618219" y="3698606"/>
            <a:ext cx="101809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.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fastq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E19F26-E5BD-D147-AA4C-DDD88E131A48}"/>
              </a:ext>
            </a:extLst>
          </p:cNvPr>
          <p:cNvSpPr txBox="1"/>
          <p:nvPr/>
        </p:nvSpPr>
        <p:spPr>
          <a:xfrm>
            <a:off x="5258580" y="5053500"/>
            <a:ext cx="1236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C000"/>
                </a:solidFill>
                <a:latin typeface="Helvetica" pitchFamily="2" charset="0"/>
              </a:rPr>
              <a:t>Minimap2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92C0C0-5B5A-6044-AF49-43C9D9EE7531}"/>
              </a:ext>
            </a:extLst>
          </p:cNvPr>
          <p:cNvSpPr txBox="1"/>
          <p:nvPr/>
        </p:nvSpPr>
        <p:spPr>
          <a:xfrm>
            <a:off x="6590961" y="2258146"/>
            <a:ext cx="147041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00B0F0"/>
                </a:solidFill>
                <a:latin typeface="Helvetica" pitchFamily="2" charset="0"/>
              </a:rPr>
              <a:t>samtools</a:t>
            </a:r>
            <a:endParaRPr lang="en-US" sz="1600" b="1" dirty="0">
              <a:solidFill>
                <a:srgbClr val="00B0F0"/>
              </a:solidFill>
              <a:latin typeface="Helvetic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D0A6CD-2555-8743-B597-119B33154E1E}"/>
              </a:ext>
            </a:extLst>
          </p:cNvPr>
          <p:cNvSpPr txBox="1"/>
          <p:nvPr/>
        </p:nvSpPr>
        <p:spPr>
          <a:xfrm>
            <a:off x="7667345" y="3698606"/>
            <a:ext cx="69537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.bam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95A59CB-144F-4148-BD14-9DC6CE986959}"/>
              </a:ext>
            </a:extLst>
          </p:cNvPr>
          <p:cNvSpPr txBox="1"/>
          <p:nvPr/>
        </p:nvSpPr>
        <p:spPr>
          <a:xfrm>
            <a:off x="7667345" y="4965795"/>
            <a:ext cx="248098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  <a:latin typeface="Helvetica" pitchFamily="2" charset="0"/>
              </a:rPr>
              <a:t>Python, R, </a:t>
            </a:r>
            <a:r>
              <a:rPr lang="en-US" sz="1600" dirty="0">
                <a:solidFill>
                  <a:srgbClr val="7030A0"/>
                </a:solidFill>
                <a:latin typeface="Helvetica" pitchFamily="2" charset="0"/>
              </a:rPr>
              <a:t>&amp;c.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A260D0-0FD6-0F49-A550-8BE82E069B21}"/>
              </a:ext>
            </a:extLst>
          </p:cNvPr>
          <p:cNvSpPr txBox="1"/>
          <p:nvPr/>
        </p:nvSpPr>
        <p:spPr>
          <a:xfrm>
            <a:off x="6166275" y="3698606"/>
            <a:ext cx="71531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.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sam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55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6" grpId="0" animBg="1"/>
      <p:bldP spid="38" grpId="0" animBg="1"/>
      <p:bldP spid="3" grpId="0" animBg="1"/>
      <p:bldP spid="33" grpId="0"/>
      <p:bldP spid="34" grpId="0"/>
      <p:bldP spid="37" grpId="0"/>
      <p:bldP spid="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601247F-22F5-DF4E-93D0-FC7AD1F7F185}"/>
              </a:ext>
            </a:extLst>
          </p:cNvPr>
          <p:cNvSpPr/>
          <p:nvPr/>
        </p:nvSpPr>
        <p:spPr>
          <a:xfrm>
            <a:off x="5205218" y="2137558"/>
            <a:ext cx="6860111" cy="33725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A885C6-CE7E-854D-9140-CAC75836AE03}"/>
              </a:ext>
            </a:extLst>
          </p:cNvPr>
          <p:cNvSpPr/>
          <p:nvPr/>
        </p:nvSpPr>
        <p:spPr>
          <a:xfrm>
            <a:off x="5248894" y="3350408"/>
            <a:ext cx="1247902" cy="1668851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8D37E0D-A4AB-9B4D-82B8-0930221A7E24}"/>
              </a:ext>
            </a:extLst>
          </p:cNvPr>
          <p:cNvSpPr/>
          <p:nvPr/>
        </p:nvSpPr>
        <p:spPr>
          <a:xfrm>
            <a:off x="8161641" y="3003934"/>
            <a:ext cx="3791831" cy="1888700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0FD3C85-7E42-3542-869E-C2195E977535}"/>
              </a:ext>
            </a:extLst>
          </p:cNvPr>
          <p:cNvSpPr/>
          <p:nvPr/>
        </p:nvSpPr>
        <p:spPr>
          <a:xfrm>
            <a:off x="6623700" y="2675231"/>
            <a:ext cx="1437675" cy="1608149"/>
          </a:xfrm>
          <a:prstGeom prst="rect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549349-F0FA-1843-B21E-F1198BC5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0961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>
            <a:normAutofit fontScale="90000"/>
          </a:bodyPr>
          <a:lstStyle/>
          <a:p>
            <a:r>
              <a:rPr lang="en-US" sz="4000" dirty="0"/>
              <a:t>The data analysis pipeline</a:t>
            </a:r>
            <a:br>
              <a:rPr lang="en-US" dirty="0"/>
            </a:br>
            <a:r>
              <a:rPr lang="en-US" sz="3100" dirty="0">
                <a:solidFill>
                  <a:schemeClr val="bg1">
                    <a:lumMod val="50000"/>
                  </a:schemeClr>
                </a:solidFill>
              </a:rPr>
              <a:t>Overview of </a:t>
            </a:r>
            <a:r>
              <a:rPr lang="en-US" sz="3100" b="1" dirty="0">
                <a:solidFill>
                  <a:schemeClr val="bg1">
                    <a:lumMod val="50000"/>
                  </a:schemeClr>
                </a:solidFill>
              </a:rPr>
              <a:t>steps</a:t>
            </a:r>
            <a:r>
              <a:rPr lang="en-US" sz="3100" dirty="0">
                <a:solidFill>
                  <a:schemeClr val="bg1">
                    <a:lumMod val="50000"/>
                  </a:schemeClr>
                </a:solidFill>
              </a:rPr>
              <a:t> and </a:t>
            </a:r>
            <a:r>
              <a:rPr lang="en-US" sz="3100" b="1" dirty="0">
                <a:solidFill>
                  <a:schemeClr val="bg1">
                    <a:lumMod val="50000"/>
                  </a:schemeClr>
                </a:solidFill>
              </a:rPr>
              <a:t>file types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8F463B-3B75-9042-B703-6FEE8B8BB69A}"/>
              </a:ext>
            </a:extLst>
          </p:cNvPr>
          <p:cNvSpPr txBox="1"/>
          <p:nvPr/>
        </p:nvSpPr>
        <p:spPr>
          <a:xfrm>
            <a:off x="1303644" y="3673574"/>
            <a:ext cx="1018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.fast5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E38DA-949D-9640-97AD-734F4C165EB8}"/>
              </a:ext>
            </a:extLst>
          </p:cNvPr>
          <p:cNvSpPr txBox="1"/>
          <p:nvPr/>
        </p:nvSpPr>
        <p:spPr>
          <a:xfrm>
            <a:off x="2886501" y="3668361"/>
            <a:ext cx="1018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.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fastq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5D64AE-AD96-2541-8C3E-23E4BAE247B7}"/>
              </a:ext>
            </a:extLst>
          </p:cNvPr>
          <p:cNvSpPr txBox="1"/>
          <p:nvPr/>
        </p:nvSpPr>
        <p:spPr>
          <a:xfrm>
            <a:off x="9568490" y="3452384"/>
            <a:ext cx="2384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Tables (.csv),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Plots (.pdf/.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png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), 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&amp;c.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7C2E3F-CCC0-CF46-AEC7-8B9FCF58C278}"/>
              </a:ext>
            </a:extLst>
          </p:cNvPr>
          <p:cNvCxnSpPr>
            <a:cxnSpLocks/>
          </p:cNvCxnSpPr>
          <p:nvPr/>
        </p:nvCxnSpPr>
        <p:spPr>
          <a:xfrm>
            <a:off x="1812691" y="3104187"/>
            <a:ext cx="0" cy="4924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FA1F376-1112-8149-BF3C-0F5B8D248C45}"/>
              </a:ext>
            </a:extLst>
          </p:cNvPr>
          <p:cNvCxnSpPr>
            <a:cxnSpLocks/>
          </p:cNvCxnSpPr>
          <p:nvPr/>
        </p:nvCxnSpPr>
        <p:spPr>
          <a:xfrm rot="16200000">
            <a:off x="2567960" y="3603292"/>
            <a:ext cx="0" cy="4924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075F25B-7D32-0A4B-9A31-7EE7FB052241}"/>
              </a:ext>
            </a:extLst>
          </p:cNvPr>
          <p:cNvCxnSpPr>
            <a:cxnSpLocks/>
          </p:cNvCxnSpPr>
          <p:nvPr/>
        </p:nvCxnSpPr>
        <p:spPr>
          <a:xfrm rot="16200000">
            <a:off x="4245373" y="3591345"/>
            <a:ext cx="0" cy="4924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A6A48B9-BDDB-E84F-9332-3FD393301B9E}"/>
              </a:ext>
            </a:extLst>
          </p:cNvPr>
          <p:cNvCxnSpPr>
            <a:cxnSpLocks/>
          </p:cNvCxnSpPr>
          <p:nvPr/>
        </p:nvCxnSpPr>
        <p:spPr>
          <a:xfrm rot="16200000">
            <a:off x="5879907" y="3603292"/>
            <a:ext cx="0" cy="4924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16ADAAD-7C4A-8546-9BEF-F6C9710FBAB4}"/>
              </a:ext>
            </a:extLst>
          </p:cNvPr>
          <p:cNvCxnSpPr>
            <a:cxnSpLocks/>
          </p:cNvCxnSpPr>
          <p:nvPr/>
        </p:nvCxnSpPr>
        <p:spPr>
          <a:xfrm flipV="1">
            <a:off x="6966062" y="3849513"/>
            <a:ext cx="675300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8C761C7-E706-1140-A099-1D085B738DC0}"/>
              </a:ext>
            </a:extLst>
          </p:cNvPr>
          <p:cNvCxnSpPr>
            <a:cxnSpLocks/>
          </p:cNvCxnSpPr>
          <p:nvPr/>
        </p:nvCxnSpPr>
        <p:spPr>
          <a:xfrm>
            <a:off x="8571556" y="3873193"/>
            <a:ext cx="91683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FE91345-4ACD-5D41-9F21-6B411E820D16}"/>
              </a:ext>
            </a:extLst>
          </p:cNvPr>
          <p:cNvSpPr txBox="1"/>
          <p:nvPr/>
        </p:nvSpPr>
        <p:spPr>
          <a:xfrm>
            <a:off x="246738" y="3166758"/>
            <a:ext cx="1602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Helvetica" pitchFamily="2" charset="0"/>
              </a:rPr>
              <a:t>(1) Sequencing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C803B5-E845-1241-87B5-1B4811BBF439}"/>
              </a:ext>
            </a:extLst>
          </p:cNvPr>
          <p:cNvSpPr txBox="1"/>
          <p:nvPr/>
        </p:nvSpPr>
        <p:spPr>
          <a:xfrm>
            <a:off x="1715952" y="4002954"/>
            <a:ext cx="1529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Helvetica" pitchFamily="2" charset="0"/>
              </a:rPr>
              <a:t>(2) </a:t>
            </a:r>
            <a:r>
              <a:rPr lang="en-US" sz="1600" dirty="0" err="1">
                <a:solidFill>
                  <a:srgbClr val="FF0000"/>
                </a:solidFill>
                <a:latin typeface="Helvetica" pitchFamily="2" charset="0"/>
              </a:rPr>
              <a:t>Basecalling</a:t>
            </a:r>
            <a:endParaRPr lang="en-US" sz="1600" dirty="0">
              <a:solidFill>
                <a:srgbClr val="FF0000"/>
              </a:solidFill>
              <a:latin typeface="Helvetica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F7197F-F0EF-DE41-82EF-F7489EA65620}"/>
              </a:ext>
            </a:extLst>
          </p:cNvPr>
          <p:cNvSpPr txBox="1"/>
          <p:nvPr/>
        </p:nvSpPr>
        <p:spPr>
          <a:xfrm>
            <a:off x="3364712" y="2770282"/>
            <a:ext cx="1626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Helvetica" pitchFamily="2" charset="0"/>
              </a:rPr>
              <a:t>(3) Adapter trimming &amp;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  <a:latin typeface="Helvetica" pitchFamily="2" charset="0"/>
              </a:rPr>
              <a:t>demultiplexing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29C21C-59F0-E54F-B4D9-C013C7946905}"/>
              </a:ext>
            </a:extLst>
          </p:cNvPr>
          <p:cNvSpPr txBox="1"/>
          <p:nvPr/>
        </p:nvSpPr>
        <p:spPr>
          <a:xfrm>
            <a:off x="5194654" y="4014344"/>
            <a:ext cx="1334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Helvetica" pitchFamily="2" charset="0"/>
              </a:rPr>
              <a:t>(4) Mapping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D776A7-F3A4-6B44-9206-685285236A4E}"/>
              </a:ext>
            </a:extLst>
          </p:cNvPr>
          <p:cNvSpPr txBox="1"/>
          <p:nvPr/>
        </p:nvSpPr>
        <p:spPr>
          <a:xfrm>
            <a:off x="6580244" y="2883941"/>
            <a:ext cx="1507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Helvetica" pitchFamily="2" charset="0"/>
              </a:rPr>
              <a:t>(5) Data compression &amp; organization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F42EFD-C5F5-8148-A774-6CFF2CC57BA5}"/>
              </a:ext>
            </a:extLst>
          </p:cNvPr>
          <p:cNvSpPr txBox="1"/>
          <p:nvPr/>
        </p:nvSpPr>
        <p:spPr>
          <a:xfrm>
            <a:off x="8192761" y="3948073"/>
            <a:ext cx="1501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Helvetica" pitchFamily="2" charset="0"/>
              </a:rPr>
              <a:t>(6) Expt.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  <a:latin typeface="Helvetica" pitchFamily="2" charset="0"/>
              </a:rPr>
              <a:t> specific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  <a:latin typeface="Helvetica" pitchFamily="2" charset="0"/>
              </a:rPr>
              <a:t>analysis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B4E21EA-BB99-E041-9270-821F5C76E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63" y="1649450"/>
            <a:ext cx="1549308" cy="12921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DA20A46-2F8F-A947-9232-7215B5C8C7AB}"/>
              </a:ext>
            </a:extLst>
          </p:cNvPr>
          <p:cNvSpPr/>
          <p:nvPr/>
        </p:nvSpPr>
        <p:spPr>
          <a:xfrm>
            <a:off x="249382" y="1543791"/>
            <a:ext cx="4901328" cy="3004457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AA1214-38F3-1440-B772-A2E93EE42472}"/>
              </a:ext>
            </a:extLst>
          </p:cNvPr>
          <p:cNvSpPr txBox="1"/>
          <p:nvPr/>
        </p:nvSpPr>
        <p:spPr>
          <a:xfrm>
            <a:off x="1303644" y="4610819"/>
            <a:ext cx="2927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</a:rPr>
              <a:t>All performed by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Helvetica" pitchFamily="2" charset="0"/>
              </a:rPr>
              <a:t>MinKNOW</a:t>
            </a:r>
            <a:endParaRPr lang="en-US" sz="1600" b="1" dirty="0">
              <a:solidFill>
                <a:schemeClr val="accent6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68145C-49AB-4945-9B75-C41229F94BB8}"/>
              </a:ext>
            </a:extLst>
          </p:cNvPr>
          <p:cNvSpPr txBox="1"/>
          <p:nvPr/>
        </p:nvSpPr>
        <p:spPr>
          <a:xfrm>
            <a:off x="4618219" y="3698606"/>
            <a:ext cx="101809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.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fastq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E19F26-E5BD-D147-AA4C-DDD88E131A48}"/>
              </a:ext>
            </a:extLst>
          </p:cNvPr>
          <p:cNvSpPr txBox="1"/>
          <p:nvPr/>
        </p:nvSpPr>
        <p:spPr>
          <a:xfrm>
            <a:off x="5258580" y="5053500"/>
            <a:ext cx="1236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C000"/>
                </a:solidFill>
                <a:latin typeface="Helvetica" pitchFamily="2" charset="0"/>
              </a:rPr>
              <a:t>Minimap2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92C0C0-5B5A-6044-AF49-43C9D9EE7531}"/>
              </a:ext>
            </a:extLst>
          </p:cNvPr>
          <p:cNvSpPr txBox="1"/>
          <p:nvPr/>
        </p:nvSpPr>
        <p:spPr>
          <a:xfrm>
            <a:off x="6590961" y="2258146"/>
            <a:ext cx="147041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00B0F0"/>
                </a:solidFill>
                <a:latin typeface="Helvetica" pitchFamily="2" charset="0"/>
              </a:rPr>
              <a:t>samtools</a:t>
            </a:r>
            <a:endParaRPr lang="en-US" sz="1600" b="1" dirty="0">
              <a:solidFill>
                <a:srgbClr val="00B0F0"/>
              </a:solidFill>
              <a:latin typeface="Helvetic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D0A6CD-2555-8743-B597-119B33154E1E}"/>
              </a:ext>
            </a:extLst>
          </p:cNvPr>
          <p:cNvSpPr txBox="1"/>
          <p:nvPr/>
        </p:nvSpPr>
        <p:spPr>
          <a:xfrm>
            <a:off x="7667345" y="3698606"/>
            <a:ext cx="69537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.bam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95A59CB-144F-4148-BD14-9DC6CE986959}"/>
              </a:ext>
            </a:extLst>
          </p:cNvPr>
          <p:cNvSpPr txBox="1"/>
          <p:nvPr/>
        </p:nvSpPr>
        <p:spPr>
          <a:xfrm>
            <a:off x="7667345" y="4965795"/>
            <a:ext cx="248098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  <a:latin typeface="Helvetica" pitchFamily="2" charset="0"/>
              </a:rPr>
              <a:t>Python, R, </a:t>
            </a:r>
            <a:r>
              <a:rPr lang="en-US" sz="1600" dirty="0">
                <a:solidFill>
                  <a:srgbClr val="7030A0"/>
                </a:solidFill>
                <a:latin typeface="Helvetica" pitchFamily="2" charset="0"/>
              </a:rPr>
              <a:t>&amp;c.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A260D0-0FD6-0F49-A550-8BE82E069B21}"/>
              </a:ext>
            </a:extLst>
          </p:cNvPr>
          <p:cNvSpPr txBox="1"/>
          <p:nvPr/>
        </p:nvSpPr>
        <p:spPr>
          <a:xfrm>
            <a:off x="6166275" y="3698606"/>
            <a:ext cx="71531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.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sam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02DB509-5202-F549-9616-99D9667AC178}"/>
              </a:ext>
            </a:extLst>
          </p:cNvPr>
          <p:cNvSpPr txBox="1"/>
          <p:nvPr/>
        </p:nvSpPr>
        <p:spPr>
          <a:xfrm>
            <a:off x="5084735" y="1781884"/>
            <a:ext cx="44036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  <a:latin typeface="Helvetica" pitchFamily="2" charset="0"/>
              </a:rPr>
              <a:t>Your script(s)! Can be </a:t>
            </a:r>
            <a:r>
              <a:rPr lang="en-US" sz="1600" b="1" dirty="0">
                <a:solidFill>
                  <a:srgbClr val="0070C0"/>
                </a:solidFill>
                <a:latin typeface="Helvetica" pitchFamily="2" charset="0"/>
              </a:rPr>
              <a:t>Python, R, bash, </a:t>
            </a:r>
            <a:r>
              <a:rPr lang="en-US" sz="1600" dirty="0">
                <a:solidFill>
                  <a:srgbClr val="0070C0"/>
                </a:solidFill>
                <a:latin typeface="Helvetica" pitchFamily="2" charset="0"/>
              </a:rPr>
              <a:t>&amp;c.</a:t>
            </a:r>
          </a:p>
        </p:txBody>
      </p:sp>
    </p:spTree>
    <p:extLst>
      <p:ext uri="{BB962C8B-B14F-4D97-AF65-F5344CB8AC3E}">
        <p14:creationId xmlns:p14="http://schemas.microsoft.com/office/powerpoint/2010/main" val="3756741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9349-F0FA-1843-B21E-F1198BC5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0961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>
            <a:normAutofit fontScale="90000"/>
          </a:bodyPr>
          <a:lstStyle/>
          <a:p>
            <a:r>
              <a:rPr lang="en-US" sz="4000" dirty="0"/>
              <a:t>The .</a:t>
            </a:r>
            <a:r>
              <a:rPr lang="en-US" sz="4000" dirty="0" err="1"/>
              <a:t>fastq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How data on sequencing reads is stored</a:t>
            </a:r>
            <a:endParaRPr lang="en-US" sz="31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2CA9DF-BFA4-A243-9584-D2C3DDB5262C}"/>
              </a:ext>
            </a:extLst>
          </p:cNvPr>
          <p:cNvSpPr txBox="1"/>
          <p:nvPr/>
        </p:nvSpPr>
        <p:spPr>
          <a:xfrm>
            <a:off x="291546" y="1391477"/>
            <a:ext cx="10840280" cy="4202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>
                <a:latin typeface="Helvetica" pitchFamily="2" charset="0"/>
              </a:rPr>
              <a:t>Produced directly by the sequencer (</a:t>
            </a:r>
            <a:r>
              <a:rPr lang="en-US" sz="2000" dirty="0" err="1">
                <a:latin typeface="Helvetica" pitchFamily="2" charset="0"/>
              </a:rPr>
              <a:t>Illuminia</a:t>
            </a:r>
            <a:r>
              <a:rPr lang="en-US" sz="2000" dirty="0">
                <a:latin typeface="Helvetica" pitchFamily="2" charset="0"/>
              </a:rPr>
              <a:t>, nanopore, &amp;c.)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>
                <a:latin typeface="Helvetica" pitchFamily="2" charset="0"/>
              </a:rPr>
              <a:t>Just a text file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>
                <a:latin typeface="Helvetica" pitchFamily="2" charset="0"/>
              </a:rPr>
              <a:t>Instead of </a:t>
            </a:r>
            <a:r>
              <a:rPr lang="en-US" sz="2000" dirty="0" err="1">
                <a:latin typeface="Helvetica" pitchFamily="2" charset="0"/>
              </a:rPr>
              <a:t>read.txt</a:t>
            </a:r>
            <a:r>
              <a:rPr lang="en-US" sz="2000" dirty="0">
                <a:latin typeface="Helvetica" pitchFamily="2" charset="0"/>
              </a:rPr>
              <a:t> it is saved as </a:t>
            </a:r>
            <a:r>
              <a:rPr lang="en-US" sz="2000" dirty="0" err="1">
                <a:latin typeface="Helvetica" pitchFamily="2" charset="0"/>
              </a:rPr>
              <a:t>read.fastq</a:t>
            </a:r>
            <a:endParaRPr lang="en-US" sz="2000" dirty="0">
              <a:latin typeface="Helvetica" pitchFamily="2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>
                <a:latin typeface="Helvetica" pitchFamily="2" charset="0"/>
              </a:rPr>
              <a:t>Stores information about each read: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sz="2000" dirty="0">
                <a:latin typeface="Helvetica" pitchFamily="2" charset="0"/>
              </a:rPr>
              <a:t>The sequence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sz="2000" dirty="0">
                <a:latin typeface="Helvetica" pitchFamily="2" charset="0"/>
              </a:rPr>
              <a:t>How confident the sequencer was in calling the sequence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>
                <a:latin typeface="Helvetica" pitchFamily="2" charset="0"/>
              </a:rPr>
              <a:t>Stored in standardized way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sz="2000" dirty="0">
                <a:latin typeface="Helvetica" pitchFamily="2" charset="0"/>
              </a:rPr>
              <a:t>Four lines, repeated for each read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20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942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9349-F0FA-1843-B21E-F1198BC5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0961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>
            <a:normAutofit fontScale="90000"/>
          </a:bodyPr>
          <a:lstStyle/>
          <a:p>
            <a:r>
              <a:rPr lang="en-US" sz="4000" dirty="0"/>
              <a:t>The .</a:t>
            </a:r>
            <a:r>
              <a:rPr lang="en-US" sz="4000" dirty="0" err="1"/>
              <a:t>fastq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How data on sequencing reads is stored</a:t>
            </a:r>
            <a:endParaRPr lang="en-US" sz="31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706E9C-5594-104E-9D70-9A0BE8D1B6A3}"/>
              </a:ext>
            </a:extLst>
          </p:cNvPr>
          <p:cNvSpPr txBox="1"/>
          <p:nvPr/>
        </p:nvSpPr>
        <p:spPr>
          <a:xfrm>
            <a:off x="538480" y="1166815"/>
            <a:ext cx="3627120" cy="2119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  <a:latin typeface="Andale Mono" panose="020B0509000000000004" pitchFamily="49" charset="0"/>
              </a:rPr>
              <a:t>@read001-2020-09-25-15:33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ndale Mono" panose="020B0509000000000004" pitchFamily="49" charset="0"/>
              </a:rPr>
              <a:t>ATCGTCGCGTTGCTCCGATAGT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ndale Mono" panose="020B0509000000000004" pitchFamily="49" charset="0"/>
              </a:rPr>
              <a:t>+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accent5">
                    <a:lumMod val="75000"/>
                  </a:schemeClr>
                </a:solidFill>
                <a:latin typeface="Andale Mono" panose="020B0509000000000004" pitchFamily="49" charset="0"/>
              </a:rPr>
              <a:t>)('")&amp;+)13;7:&lt;&gt;.&amp;+)-00</a:t>
            </a:r>
          </a:p>
          <a:p>
            <a:pPr>
              <a:lnSpc>
                <a:spcPct val="150000"/>
              </a:lnSpc>
            </a:pPr>
            <a:endParaRPr lang="en-US" dirty="0">
              <a:latin typeface="Andale Mono" panose="020B050900000000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9B3AA5-C2AB-3F4D-93FF-99D577C9E154}"/>
              </a:ext>
            </a:extLst>
          </p:cNvPr>
          <p:cNvSpPr txBox="1"/>
          <p:nvPr/>
        </p:nvSpPr>
        <p:spPr>
          <a:xfrm>
            <a:off x="4755823" y="1175390"/>
            <a:ext cx="4019049" cy="1714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>
                <a:solidFill>
                  <a:srgbClr val="C00000"/>
                </a:solidFill>
                <a:latin typeface="Helvetica" pitchFamily="2" charset="0"/>
              </a:rPr>
              <a:t>Read Specific Identifier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</a:rPr>
              <a:t>Nucleotide Sequence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Helvetica" pitchFamily="2" charset="0"/>
              </a:rPr>
              <a:t>”+”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</a:rPr>
              <a:t>ASCII-Encoded Error Probabilities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C5F528-34D1-FC4B-88C0-01E7E09F4C40}"/>
              </a:ext>
            </a:extLst>
          </p:cNvPr>
          <p:cNvSpPr txBox="1"/>
          <p:nvPr/>
        </p:nvSpPr>
        <p:spPr>
          <a:xfrm>
            <a:off x="511976" y="2819803"/>
            <a:ext cx="4378960" cy="1703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  <a:latin typeface="Andale Mono" panose="020B0509000000000004" pitchFamily="49" charset="0"/>
              </a:rPr>
              <a:t>@read002-2020-09-25-15:35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ndale Mono" panose="020B0509000000000004" pitchFamily="49" charset="0"/>
              </a:rPr>
              <a:t>TTCGTGGTGAGTGA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ndale Mono" panose="020B0509000000000004" pitchFamily="49" charset="0"/>
              </a:rPr>
              <a:t>+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accent5">
                    <a:lumMod val="75000"/>
                  </a:schemeClr>
                </a:solidFill>
                <a:latin typeface="Andale Mono" panose="020B0509000000000004" pitchFamily="49" charset="0"/>
              </a:rPr>
              <a:t>)('")&amp;+5/)*11*</a:t>
            </a:r>
            <a:endParaRPr lang="en-US" dirty="0">
              <a:latin typeface="Andale Mono" panose="020B050900000000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166FE3-FADA-934F-AEF9-AEF5D8FEB222}"/>
              </a:ext>
            </a:extLst>
          </p:cNvPr>
          <p:cNvSpPr txBox="1"/>
          <p:nvPr/>
        </p:nvSpPr>
        <p:spPr>
          <a:xfrm>
            <a:off x="458968" y="4518897"/>
            <a:ext cx="4378960" cy="2119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  <a:latin typeface="Andale Mono" panose="020B0509000000000004" pitchFamily="49" charset="0"/>
              </a:rPr>
              <a:t>@read003-2020-09-25-15:37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ndale Mono" panose="020B0509000000000004" pitchFamily="49" charset="0"/>
              </a:rPr>
              <a:t>TTCGTGGTTGTGTTTTTCGTTG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ndale Mono" panose="020B0509000000000004" pitchFamily="49" charset="0"/>
              </a:rPr>
              <a:t>+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accent5">
                    <a:lumMod val="75000"/>
                  </a:schemeClr>
                </a:solidFill>
                <a:latin typeface="Andale Mono" panose="020B0509000000000004" pitchFamily="49" charset="0"/>
              </a:rPr>
              <a:t>)('")&amp;+5/)*11*7;6;31,/</a:t>
            </a:r>
          </a:p>
          <a:p>
            <a:pPr>
              <a:lnSpc>
                <a:spcPct val="150000"/>
              </a:lnSpc>
            </a:pPr>
            <a:endParaRPr lang="en-US" dirty="0"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66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9349-F0FA-1843-B21E-F1198BC5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0961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>
            <a:normAutofit fontScale="90000"/>
          </a:bodyPr>
          <a:lstStyle/>
          <a:p>
            <a:r>
              <a:rPr lang="en-US" sz="4000" dirty="0"/>
              <a:t>The .</a:t>
            </a:r>
            <a:r>
              <a:rPr lang="en-US" sz="4000" dirty="0" err="1"/>
              <a:t>fastq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What are the error probabilities?</a:t>
            </a:r>
            <a:endParaRPr lang="en-US" sz="31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3BA773-7954-4D4C-B91B-8BD2DBD59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63" y="0"/>
            <a:ext cx="116290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81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9349-F0FA-1843-B21E-F1198BC5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0961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>
            <a:normAutofit fontScale="90000"/>
          </a:bodyPr>
          <a:lstStyle/>
          <a:p>
            <a:r>
              <a:rPr lang="en-US" sz="4000" dirty="0"/>
              <a:t>The .</a:t>
            </a:r>
            <a:r>
              <a:rPr lang="en-US" sz="4000" dirty="0" err="1"/>
              <a:t>fastq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Error probabilities are encoded by one character</a:t>
            </a:r>
            <a:endParaRPr lang="en-US" sz="31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706E9C-5594-104E-9D70-9A0BE8D1B6A3}"/>
              </a:ext>
            </a:extLst>
          </p:cNvPr>
          <p:cNvSpPr txBox="1"/>
          <p:nvPr/>
        </p:nvSpPr>
        <p:spPr>
          <a:xfrm>
            <a:off x="538479" y="1166815"/>
            <a:ext cx="7147782" cy="3696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C00000"/>
                </a:solidFill>
                <a:latin typeface="Andale Mono" panose="020B0509000000000004" pitchFamily="49" charset="0"/>
              </a:rPr>
              <a:t>@read001-2020-09-25-15:33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Andale Mono" panose="020B0509000000000004" pitchFamily="49" charset="0"/>
              </a:rPr>
              <a:t>ATCGTCGCGTTGCTCCGATAGT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accent4">
                    <a:lumMod val="75000"/>
                  </a:schemeClr>
                </a:solidFill>
                <a:latin typeface="Andale Mono" panose="020B0509000000000004" pitchFamily="49" charset="0"/>
              </a:rPr>
              <a:t>+</a:t>
            </a:r>
          </a:p>
          <a:p>
            <a:pPr>
              <a:lnSpc>
                <a:spcPct val="150000"/>
              </a:lnSpc>
            </a:pPr>
            <a:r>
              <a:rPr lang="en-GB" sz="3200" dirty="0">
                <a:solidFill>
                  <a:schemeClr val="accent5">
                    <a:lumMod val="75000"/>
                  </a:schemeClr>
                </a:solidFill>
                <a:latin typeface="Andale Mono" panose="020B0509000000000004" pitchFamily="49" charset="0"/>
              </a:rPr>
              <a:t>)('")&amp;+)13;7:&lt;&gt;.&amp;+)-00</a:t>
            </a:r>
          </a:p>
          <a:p>
            <a:pPr>
              <a:lnSpc>
                <a:spcPct val="150000"/>
              </a:lnSpc>
            </a:pPr>
            <a:endParaRPr lang="en-US" sz="3200" dirty="0">
              <a:latin typeface="Andale Mono" panose="020B05090000000000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AD4B19-9BC6-684A-B6A8-3A5897782CDD}"/>
              </a:ext>
            </a:extLst>
          </p:cNvPr>
          <p:cNvCxnSpPr/>
          <p:nvPr/>
        </p:nvCxnSpPr>
        <p:spPr>
          <a:xfrm>
            <a:off x="5883965" y="2610678"/>
            <a:ext cx="0" cy="954157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6CFEA08-A0C6-1B44-9521-E45D220DC69D}"/>
              </a:ext>
            </a:extLst>
          </p:cNvPr>
          <p:cNvSpPr txBox="1"/>
          <p:nvPr/>
        </p:nvSpPr>
        <p:spPr>
          <a:xfrm>
            <a:off x="6375907" y="3539644"/>
            <a:ext cx="35648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Encodes probability that nucleotide is </a:t>
            </a:r>
            <a:r>
              <a:rPr lang="en-US" sz="2000" b="1" dirty="0">
                <a:solidFill>
                  <a:srgbClr val="FF0000"/>
                </a:solidFill>
                <a:latin typeface="Helvetica" pitchFamily="2" charset="0"/>
              </a:rPr>
              <a:t>wrong</a:t>
            </a:r>
          </a:p>
          <a:p>
            <a:endParaRPr lang="en-US" sz="2000" b="1" dirty="0">
              <a:latin typeface="Helvetica" pitchFamily="2" charset="0"/>
            </a:endParaRPr>
          </a:p>
          <a:p>
            <a:r>
              <a:rPr lang="en-US" sz="2000" b="1" dirty="0">
                <a:latin typeface="Helvetica" pitchFamily="2" charset="0"/>
              </a:rPr>
              <a:t>Where do they come from?</a:t>
            </a:r>
          </a:p>
        </p:txBody>
      </p:sp>
    </p:spTree>
    <p:extLst>
      <p:ext uri="{BB962C8B-B14F-4D97-AF65-F5344CB8AC3E}">
        <p14:creationId xmlns:p14="http://schemas.microsoft.com/office/powerpoint/2010/main" val="3374992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9349-F0FA-1843-B21E-F1198BC5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0961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>
            <a:normAutofit fontScale="90000"/>
          </a:bodyPr>
          <a:lstStyle/>
          <a:p>
            <a:r>
              <a:rPr lang="en-US" sz="4000" dirty="0"/>
              <a:t>The .</a:t>
            </a:r>
            <a:r>
              <a:rPr lang="en-US" sz="4000" dirty="0" err="1"/>
              <a:t>fastq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Error probabilities are encoded by one character</a:t>
            </a:r>
            <a:endParaRPr lang="en-US" sz="31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364C2-573D-1C47-8370-9A4EFFB18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01" y="1167101"/>
            <a:ext cx="7787612" cy="55096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F7965E-2184-0E44-9A26-21C759B058BB}"/>
              </a:ext>
            </a:extLst>
          </p:cNvPr>
          <p:cNvSpPr txBox="1"/>
          <p:nvPr/>
        </p:nvSpPr>
        <p:spPr>
          <a:xfrm>
            <a:off x="8106032" y="4086691"/>
            <a:ext cx="11615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ndale Mono" panose="020B0509000000000004" pitchFamily="49" charset="0"/>
              </a:rPr>
              <a:t>A  0.02</a:t>
            </a:r>
          </a:p>
          <a:p>
            <a:r>
              <a:rPr lang="en-US" dirty="0">
                <a:solidFill>
                  <a:srgbClr val="FF0000"/>
                </a:solidFill>
                <a:latin typeface="Andale Mono" panose="020B0509000000000004" pitchFamily="49" charset="0"/>
              </a:rPr>
              <a:t>T  0.01</a:t>
            </a:r>
          </a:p>
          <a:p>
            <a:r>
              <a:rPr lang="en-US" dirty="0">
                <a:solidFill>
                  <a:srgbClr val="00B050"/>
                </a:solidFill>
                <a:latin typeface="Andale Mono" panose="020B0509000000000004" pitchFamily="49" charset="0"/>
              </a:rPr>
              <a:t>C  0.96</a:t>
            </a:r>
          </a:p>
          <a:p>
            <a:r>
              <a:rPr lang="en-US" dirty="0">
                <a:solidFill>
                  <a:srgbClr val="FF0000"/>
                </a:solidFill>
                <a:latin typeface="Andale Mono" panose="020B0509000000000004" pitchFamily="49" charset="0"/>
              </a:rPr>
              <a:t>G  0.01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7B1594-17CE-FD44-A91F-12AA19CB1E1D}"/>
              </a:ext>
            </a:extLst>
          </p:cNvPr>
          <p:cNvSpPr txBox="1"/>
          <p:nvPr/>
        </p:nvSpPr>
        <p:spPr>
          <a:xfrm>
            <a:off x="8657708" y="3362462"/>
            <a:ext cx="1613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Nucleotides: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70ADA2-46E2-2647-B6C2-7FFF6E2AD81D}"/>
              </a:ext>
            </a:extLst>
          </p:cNvPr>
          <p:cNvSpPr txBox="1"/>
          <p:nvPr/>
        </p:nvSpPr>
        <p:spPr>
          <a:xfrm>
            <a:off x="8552419" y="3726320"/>
            <a:ext cx="465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#1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BAAB45-AAC9-9949-BDE5-AB781DA75C24}"/>
              </a:ext>
            </a:extLst>
          </p:cNvPr>
          <p:cNvSpPr txBox="1"/>
          <p:nvPr/>
        </p:nvSpPr>
        <p:spPr>
          <a:xfrm>
            <a:off x="9368479" y="4095652"/>
            <a:ext cx="11615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ndale Mono" panose="020B0509000000000004" pitchFamily="49" charset="0"/>
              </a:rPr>
              <a:t>A  0.02</a:t>
            </a:r>
          </a:p>
          <a:p>
            <a:r>
              <a:rPr lang="en-US" dirty="0">
                <a:solidFill>
                  <a:srgbClr val="00B050"/>
                </a:solidFill>
                <a:latin typeface="Andale Mono" panose="020B0509000000000004" pitchFamily="49" charset="0"/>
              </a:rPr>
              <a:t>T  0.58</a:t>
            </a:r>
          </a:p>
          <a:p>
            <a:r>
              <a:rPr lang="en-US" dirty="0">
                <a:solidFill>
                  <a:srgbClr val="FF0000"/>
                </a:solidFill>
                <a:latin typeface="Andale Mono" panose="020B0509000000000004" pitchFamily="49" charset="0"/>
              </a:rPr>
              <a:t>C  0.01</a:t>
            </a:r>
          </a:p>
          <a:p>
            <a:r>
              <a:rPr lang="en-US" dirty="0">
                <a:solidFill>
                  <a:srgbClr val="FF0000"/>
                </a:solidFill>
                <a:latin typeface="Andale Mono" panose="020B0509000000000004" pitchFamily="49" charset="0"/>
              </a:rPr>
              <a:t>G  0.39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237028-7D23-0846-AA3F-CD0C6854516C}"/>
              </a:ext>
            </a:extLst>
          </p:cNvPr>
          <p:cNvSpPr txBox="1"/>
          <p:nvPr/>
        </p:nvSpPr>
        <p:spPr>
          <a:xfrm>
            <a:off x="9670962" y="3737268"/>
            <a:ext cx="465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#2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5F6F099-CDB2-D343-8E22-5D1FAF9A628D}"/>
              </a:ext>
            </a:extLst>
          </p:cNvPr>
          <p:cNvCxnSpPr/>
          <p:nvPr/>
        </p:nvCxnSpPr>
        <p:spPr>
          <a:xfrm>
            <a:off x="4885038" y="4983890"/>
            <a:ext cx="0" cy="2125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5D0CDAB-C3FC-0940-9A7A-DD5F0B7693F0}"/>
              </a:ext>
            </a:extLst>
          </p:cNvPr>
          <p:cNvCxnSpPr/>
          <p:nvPr/>
        </p:nvCxnSpPr>
        <p:spPr>
          <a:xfrm>
            <a:off x="5144530" y="5003648"/>
            <a:ext cx="0" cy="2125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05B2DB-9440-9948-82E5-7AFB63A3654D}"/>
              </a:ext>
            </a:extLst>
          </p:cNvPr>
          <p:cNvCxnSpPr>
            <a:cxnSpLocks/>
          </p:cNvCxnSpPr>
          <p:nvPr/>
        </p:nvCxnSpPr>
        <p:spPr>
          <a:xfrm>
            <a:off x="4885038" y="5196402"/>
            <a:ext cx="2594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BADD31F-DD06-CF4E-B45E-14A2832BF51C}"/>
              </a:ext>
            </a:extLst>
          </p:cNvPr>
          <p:cNvSpPr txBox="1"/>
          <p:nvPr/>
        </p:nvSpPr>
        <p:spPr>
          <a:xfrm>
            <a:off x="8106032" y="5380920"/>
            <a:ext cx="1420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ndale Mono" panose="020B0509000000000004" pitchFamily="49" charset="0"/>
              </a:rPr>
              <a:t>P(error) = 0.04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6CFAF7-42C7-944C-98F1-6177D424C0DF}"/>
              </a:ext>
            </a:extLst>
          </p:cNvPr>
          <p:cNvSpPr txBox="1"/>
          <p:nvPr/>
        </p:nvSpPr>
        <p:spPr>
          <a:xfrm>
            <a:off x="9393193" y="5392591"/>
            <a:ext cx="1420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ndale Mono" panose="020B0509000000000004" pitchFamily="49" charset="0"/>
              </a:rPr>
              <a:t>P(error) = 0.42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348B469-632E-104E-B18C-9ED7CE9B5EA0}"/>
              </a:ext>
            </a:extLst>
          </p:cNvPr>
          <p:cNvCxnSpPr/>
          <p:nvPr/>
        </p:nvCxnSpPr>
        <p:spPr>
          <a:xfrm>
            <a:off x="9327289" y="3828606"/>
            <a:ext cx="0" cy="23250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63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2" grpId="0"/>
      <p:bldP spid="13" grpId="0"/>
      <p:bldP spid="23" grpId="0"/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2764</TotalTime>
  <Words>3279</Words>
  <Application>Microsoft Macintosh PowerPoint</Application>
  <PresentationFormat>Widescreen</PresentationFormat>
  <Paragraphs>2652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Andale Mono</vt:lpstr>
      <vt:lpstr>Arial</vt:lpstr>
      <vt:lpstr>Calibri</vt:lpstr>
      <vt:lpstr>Calibri Light</vt:lpstr>
      <vt:lpstr>Cambria Math</vt:lpstr>
      <vt:lpstr>Courier</vt:lpstr>
      <vt:lpstr>Helvetica</vt:lpstr>
      <vt:lpstr>Office Theme</vt:lpstr>
      <vt:lpstr>The basics of analyzing  nanopore sequencing data: extracting quality scores from .fastq files</vt:lpstr>
      <vt:lpstr>The data analysis pipeline Overview of steps and file types</vt:lpstr>
      <vt:lpstr>The data analysis pipeline Overview of steps and file types</vt:lpstr>
      <vt:lpstr>The data analysis pipeline Overview of steps and file types</vt:lpstr>
      <vt:lpstr>The .fastq How data on sequencing reads is stored</vt:lpstr>
      <vt:lpstr>The .fastq How data on sequencing reads is stored</vt:lpstr>
      <vt:lpstr>The .fastq What are the error probabilities?</vt:lpstr>
      <vt:lpstr>The .fastq Error probabilities are encoded by one character</vt:lpstr>
      <vt:lpstr>The .fastq Error probabilities are encoded by one character</vt:lpstr>
      <vt:lpstr>The .fastq Error probabilities are encoded by one character</vt:lpstr>
      <vt:lpstr>The .fastq Error probabilities are encoded by one character</vt:lpstr>
      <vt:lpstr>The .fastq Error probabilities are encoded by one character</vt:lpstr>
      <vt:lpstr>The .fastq How can we map probabilities to one character?</vt:lpstr>
      <vt:lpstr>The .fastq How can we map probabilities to one character?</vt:lpstr>
      <vt:lpstr>The .fastq How can we map probabilities to one character?</vt:lpstr>
      <vt:lpstr>The .fastq How can we map probabilities to one character?</vt:lpstr>
      <vt:lpstr>The .fastq How can we map probabilities to one character?</vt:lpstr>
      <vt:lpstr>The .fastq How can we map probabilities to one character?</vt:lpstr>
      <vt:lpstr>The .fastq How can we map probabilities to one character?</vt:lpstr>
      <vt:lpstr>The .fastq How can we map probabilities to one character?</vt:lpstr>
      <vt:lpstr>The .fastq How can we map probabilities to one character?</vt:lpstr>
      <vt:lpstr>The .fastq How can we map probabilities to one character?</vt:lpstr>
      <vt:lpstr>The .fastq What are the error probabilities?</vt:lpstr>
      <vt:lpstr>The .fastq 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basics of analyzing  nanopore sequencing data</dc:title>
  <dc:creator>Microsoft Office User</dc:creator>
  <cp:lastModifiedBy>Microsoft Office User</cp:lastModifiedBy>
  <cp:revision>31</cp:revision>
  <dcterms:created xsi:type="dcterms:W3CDTF">2020-09-26T14:15:49Z</dcterms:created>
  <dcterms:modified xsi:type="dcterms:W3CDTF">2020-09-28T12:20:03Z</dcterms:modified>
</cp:coreProperties>
</file>